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71" r:id="rId5"/>
    <p:sldId id="269" r:id="rId6"/>
    <p:sldId id="273" r:id="rId7"/>
    <p:sldId id="267" r:id="rId8"/>
    <p:sldId id="276" r:id="rId9"/>
    <p:sldId id="265" r:id="rId10"/>
    <p:sldId id="259" r:id="rId11"/>
    <p:sldId id="260" r:id="rId12"/>
    <p:sldId id="274" r:id="rId13"/>
    <p:sldId id="264" r:id="rId14"/>
    <p:sldId id="270" r:id="rId15"/>
    <p:sldId id="262" r:id="rId16"/>
    <p:sldId id="272" r:id="rId17"/>
    <p:sldId id="268" r:id="rId18"/>
    <p:sldId id="275" r:id="rId19"/>
    <p:sldId id="263" r:id="rId20"/>
    <p:sldId id="277" r:id="rId21"/>
    <p:sldId id="266" r:id="rId22"/>
    <p:sldId id="278" r:id="rId23"/>
    <p:sldId id="25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2506C"/>
    <a:srgbClr val="213446"/>
    <a:srgbClr val="EBD155"/>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4692"/>
  </p:normalViewPr>
  <p:slideViewPr>
    <p:cSldViewPr>
      <p:cViewPr varScale="1">
        <p:scale>
          <a:sx n="107" d="100"/>
          <a:sy n="107" d="100"/>
        </p:scale>
        <p:origin x="684" y="102"/>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E6E7B2C-5709-49DF-8467-65714DB11C97}" type="datetimeFigureOut">
              <a:rPr lang="en-US" smtClean="0"/>
              <a:pPr/>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13EBE-924B-4E3C-8DEA-D0F9F648E0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6E7B2C-5709-49DF-8467-65714DB11C97}" type="datetimeFigureOut">
              <a:rPr lang="en-US" smtClean="0"/>
              <a:pPr/>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13EBE-924B-4E3C-8DEA-D0F9F648E0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6E7B2C-5709-49DF-8467-65714DB11C97}" type="datetimeFigureOut">
              <a:rPr lang="en-US" smtClean="0"/>
              <a:pPr/>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13EBE-924B-4E3C-8DEA-D0F9F648E0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6E7B2C-5709-49DF-8467-65714DB11C97}" type="datetimeFigureOut">
              <a:rPr lang="en-US" smtClean="0"/>
              <a:pPr/>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13EBE-924B-4E3C-8DEA-D0F9F648E0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E7B2C-5709-49DF-8467-65714DB11C97}" type="datetimeFigureOut">
              <a:rPr lang="en-US" smtClean="0"/>
              <a:pPr/>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13EBE-924B-4E3C-8DEA-D0F9F648E0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6E7B2C-5709-49DF-8467-65714DB11C97}" type="datetimeFigureOut">
              <a:rPr lang="en-US" smtClean="0"/>
              <a:pPr/>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13EBE-924B-4E3C-8DEA-D0F9F648E0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6E7B2C-5709-49DF-8467-65714DB11C97}" type="datetimeFigureOut">
              <a:rPr lang="en-US" smtClean="0"/>
              <a:pPr/>
              <a:t>11/15/2018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913EBE-924B-4E3C-8DEA-D0F9F648E0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6E7B2C-5709-49DF-8467-65714DB11C97}" type="datetimeFigureOut">
              <a:rPr lang="en-US" smtClean="0"/>
              <a:pPr/>
              <a:t>11/15/2018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913EBE-924B-4E3C-8DEA-D0F9F648E0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E7B2C-5709-49DF-8467-65714DB11C97}" type="datetimeFigureOut">
              <a:rPr lang="en-US" smtClean="0"/>
              <a:pPr/>
              <a:t>11/15/2018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913EBE-924B-4E3C-8DEA-D0F9F648E0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E7B2C-5709-49DF-8467-65714DB11C97}" type="datetimeFigureOut">
              <a:rPr lang="en-US" smtClean="0"/>
              <a:pPr/>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13EBE-924B-4E3C-8DEA-D0F9F648E0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E7B2C-5709-49DF-8467-65714DB11C97}" type="datetimeFigureOut">
              <a:rPr lang="en-US" smtClean="0"/>
              <a:pPr/>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13EBE-924B-4E3C-8DEA-D0F9F648E0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E7B2C-5709-49DF-8467-65714DB11C97}" type="datetimeFigureOut">
              <a:rPr lang="en-US" smtClean="0"/>
              <a:pPr/>
              <a:t>11/15/2018</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13EBE-924B-4E3C-8DEA-D0F9F648E03C}" type="slidenum">
              <a:rPr lang="en-US" smtClean="0"/>
              <a:pPr/>
              <a:t>‹#›</a:t>
            </a:fld>
            <a:endParaRPr lang="en-US"/>
          </a:p>
        </p:txBody>
      </p:sp>
      <p:pic>
        <p:nvPicPr>
          <p:cNvPr id="7" name="Picture 6" descr="PPT-02.jpg"/>
          <p:cNvPicPr>
            <a:picLocks noChangeAspect="1"/>
          </p:cNvPicPr>
          <p:nvPr userDrawn="1"/>
        </p:nvPicPr>
        <p:blipFill>
          <a:blip r:embed="rId13"/>
          <a:stretch>
            <a:fillRect/>
          </a:stretch>
        </p:blipFill>
        <p:spPr>
          <a:xfrm>
            <a:off x="0" y="0"/>
            <a:ext cx="9906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11" Type="http://schemas.openxmlformats.org/officeDocument/2006/relationships/image" Target="../media/image6.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hyperlink" Target="http://www.uaepioneers.gov.a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11" Type="http://schemas.openxmlformats.org/officeDocument/2006/relationships/image" Target="../media/image6.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F8BF72F4-A89E-4E34-95B9-1703A74BE240}"/>
              </a:ext>
            </a:extLst>
          </p:cNvPr>
          <p:cNvPicPr>
            <a:picLocks noChangeAspect="1"/>
          </p:cNvPicPr>
          <p:nvPr/>
        </p:nvPicPr>
        <p:blipFill rotWithShape="1">
          <a:blip r:embed="rId2"/>
          <a:srcRect l="7984" r="7984"/>
          <a:stretch/>
        </p:blipFill>
        <p:spPr>
          <a:xfrm>
            <a:off x="-1" y="990600"/>
            <a:ext cx="9906001" cy="5105400"/>
          </a:xfrm>
          <a:prstGeom prst="rect">
            <a:avLst/>
          </a:prstGeom>
        </p:spPr>
      </p:pic>
      <p:pic>
        <p:nvPicPr>
          <p:cNvPr id="8" name="Graphic 7">
            <a:extLst>
              <a:ext uri="{FF2B5EF4-FFF2-40B4-BE49-F238E27FC236}">
                <a16:creationId xmlns:a16="http://schemas.microsoft.com/office/drawing/2014/main" xmlns="" id="{9BB3A792-8C6D-48D5-8798-A9BD60613A0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 y="685800"/>
            <a:ext cx="2714625" cy="1295400"/>
          </a:xfrm>
          <a:prstGeom prst="rect">
            <a:avLst/>
          </a:prstGeom>
        </p:spPr>
      </p:pic>
      <p:pic>
        <p:nvPicPr>
          <p:cNvPr id="12" name="Graphic 11">
            <a:extLst>
              <a:ext uri="{FF2B5EF4-FFF2-40B4-BE49-F238E27FC236}">
                <a16:creationId xmlns:a16="http://schemas.microsoft.com/office/drawing/2014/main" xmlns="" id="{81C4B0FD-35D7-49FF-A9E8-E7C6F3634463}"/>
              </a:ext>
            </a:extLst>
          </p:cNvPr>
          <p:cNvPicPr>
            <a:picLocks noChangeAspect="1"/>
          </p:cNvPicPr>
          <p:nvPr/>
        </p:nvPicPr>
        <p:blipFill>
          <a:blip r:embed="rId5">
            <a:extLst>
              <a:ext uri="{96DAC541-7B7A-43D3-8B79-37D633B846F1}">
                <asvg:svgBlip xmlns="" xmlns:asvg="http://schemas.microsoft.com/office/drawing/2016/SVG/main" r:embed="rId8"/>
              </a:ext>
            </a:extLst>
          </a:blip>
          <a:stretch>
            <a:fillRect/>
          </a:stretch>
        </p:blipFill>
        <p:spPr>
          <a:xfrm>
            <a:off x="2895600" y="4761336"/>
            <a:ext cx="7059400" cy="1226991"/>
          </a:xfrm>
          <a:prstGeom prst="rect">
            <a:avLst/>
          </a:prstGeom>
        </p:spPr>
      </p:pic>
      <p:sp>
        <p:nvSpPr>
          <p:cNvPr id="11" name="Rectangle 10">
            <a:extLst>
              <a:ext uri="{FF2B5EF4-FFF2-40B4-BE49-F238E27FC236}">
                <a16:creationId xmlns:a16="http://schemas.microsoft.com/office/drawing/2014/main" xmlns="" id="{B0511FB6-E255-4B89-BFCE-858FC521F935}"/>
              </a:ext>
            </a:extLst>
          </p:cNvPr>
          <p:cNvSpPr/>
          <p:nvPr/>
        </p:nvSpPr>
        <p:spPr>
          <a:xfrm>
            <a:off x="3531759" y="4964093"/>
            <a:ext cx="5787082" cy="904863"/>
          </a:xfrm>
          <a:prstGeom prst="rect">
            <a:avLst/>
          </a:prstGeom>
        </p:spPr>
        <p:txBody>
          <a:bodyPr wrap="square">
            <a:spAutoFit/>
          </a:bodyPr>
          <a:lstStyle/>
          <a:p>
            <a:pPr marL="6350" lvl="0" indent="7938" algn="ctr" rtl="1">
              <a:spcBef>
                <a:spcPct val="20000"/>
              </a:spcBef>
              <a:defRPr/>
            </a:pPr>
            <a:r>
              <a:rPr lang="ar-AE" sz="2400" b="1" dirty="0" smtClean="0">
                <a:solidFill>
                  <a:srgbClr val="EBD155"/>
                </a:solidFill>
                <a:latin typeface="TheSans" panose="020B0503040302020203" pitchFamily="34" charset="-78"/>
                <a:ea typeface="GE SS Text Light" panose="020A0503020102020204" pitchFamily="18" charset="-78"/>
              </a:rPr>
              <a:t>جامعة الإمارات</a:t>
            </a:r>
          </a:p>
          <a:p>
            <a:pPr marL="6350" lvl="0" indent="7938" algn="ctr" rtl="1">
              <a:spcBef>
                <a:spcPct val="20000"/>
              </a:spcBef>
              <a:defRPr/>
            </a:pPr>
            <a:r>
              <a:rPr lang="ar-AE" sz="2400" b="1" dirty="0" smtClean="0">
                <a:solidFill>
                  <a:srgbClr val="EBD155"/>
                </a:solidFill>
                <a:latin typeface="TheSans" panose="020B0503040302020203" pitchFamily="34" charset="-78"/>
                <a:ea typeface="GE SS Text Light" panose="020A0503020102020204" pitchFamily="18" charset="-78"/>
              </a:rPr>
              <a:t>"إنجـاز زايد" يفخر به "أبنــاء زايد"</a:t>
            </a:r>
          </a:p>
        </p:txBody>
      </p:sp>
      <p:pic>
        <p:nvPicPr>
          <p:cNvPr id="13" name="Graphic 12">
            <a:extLst>
              <a:ext uri="{FF2B5EF4-FFF2-40B4-BE49-F238E27FC236}">
                <a16:creationId xmlns:a16="http://schemas.microsoft.com/office/drawing/2014/main" xmlns="" id="{D125F6A3-CC1A-4FEF-A7DD-6B4115DACE3E}"/>
              </a:ext>
            </a:extLst>
          </p:cNvPr>
          <p:cNvPicPr>
            <a:picLocks noChangeAspect="1"/>
          </p:cNvPicPr>
          <p:nvPr/>
        </p:nvPicPr>
        <p:blipFill rotWithShape="1">
          <a:blip r:embed="rId9">
            <a:extLst>
              <a:ext uri="{96DAC541-7B7A-43D3-8B79-37D633B846F1}">
                <asvg:svgBlip xmlns="" xmlns:asvg="http://schemas.microsoft.com/office/drawing/2016/SVG/main" r:embed="rId10"/>
              </a:ext>
            </a:extLst>
          </a:blip>
          <a:srcRect l="70567" t="-8317"/>
          <a:stretch/>
        </p:blipFill>
        <p:spPr>
          <a:xfrm>
            <a:off x="7696200" y="838201"/>
            <a:ext cx="2077824" cy="409888"/>
          </a:xfrm>
          <a:prstGeom prst="rect">
            <a:avLst/>
          </a:prstGeom>
        </p:spPr>
      </p:pic>
      <p:pic>
        <p:nvPicPr>
          <p:cNvPr id="2" name="Picture 1"/>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2714624" y="892932"/>
            <a:ext cx="1069100" cy="3004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F835EBC0-4275-4AD9-AB3A-994CD105AC6C}"/>
              </a:ext>
            </a:extLst>
          </p:cNvPr>
          <p:cNvSpPr/>
          <p:nvPr/>
        </p:nvSpPr>
        <p:spPr>
          <a:xfrm>
            <a:off x="146998" y="685800"/>
            <a:ext cx="3586802" cy="114300"/>
          </a:xfrm>
          <a:prstGeom prst="rect">
            <a:avLst/>
          </a:prstGeom>
          <a:solidFill>
            <a:srgbClr val="213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xmlns="" id="{55554B04-2A8E-4628-9F93-AF35878E7F4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46998" y="723900"/>
            <a:ext cx="9612004" cy="5981700"/>
          </a:xfrm>
          <a:prstGeom prst="rect">
            <a:avLst/>
          </a:prstGeom>
        </p:spPr>
      </p:pic>
      <p:sp>
        <p:nvSpPr>
          <p:cNvPr id="2" name="Rectangle 1"/>
          <p:cNvSpPr/>
          <p:nvPr/>
        </p:nvSpPr>
        <p:spPr>
          <a:xfrm>
            <a:off x="838200" y="1444525"/>
            <a:ext cx="8801100" cy="4247317"/>
          </a:xfrm>
          <a:prstGeom prst="rect">
            <a:avLst/>
          </a:prstGeom>
        </p:spPr>
        <p:txBody>
          <a:bodyPr wrap="square">
            <a:spAutoFit/>
          </a:bodyPr>
          <a:lstStyle/>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اسم الإنجاز: منتزه جامعة الإمارات للعلوم والابتكار</a:t>
            </a:r>
          </a:p>
          <a:p>
            <a:pPr algn="just" rtl="1"/>
            <a:endParaRPr lang="ar-AE" dirty="0">
              <a:solidFill>
                <a:srgbClr val="213446"/>
              </a:solidFill>
              <a:latin typeface="TheSans" panose="020B0503040302020203" pitchFamily="34" charset="-78"/>
              <a:ea typeface="GE SS Text Light" panose="020A0503020102020204" pitchFamily="18" charset="-78"/>
            </a:endParaRP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الإمارة: أبوظبي</a:t>
            </a:r>
          </a:p>
          <a:p>
            <a:pPr algn="just" rtl="1"/>
            <a:endParaRPr lang="ar-AE" dirty="0">
              <a:solidFill>
                <a:srgbClr val="213446"/>
              </a:solidFill>
              <a:latin typeface="TheSans" panose="020B0503040302020203" pitchFamily="34" charset="-78"/>
              <a:ea typeface="GE SS Text Light" panose="020A0503020102020204" pitchFamily="18" charset="-78"/>
            </a:endParaRP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نبذة عن الإنجاز: تهدف </a:t>
            </a:r>
            <a:r>
              <a:rPr lang="ar-AE" dirty="0">
                <a:solidFill>
                  <a:srgbClr val="213446"/>
                </a:solidFill>
                <a:latin typeface="TheSans" panose="020B0503040302020203" pitchFamily="34" charset="-78"/>
                <a:ea typeface="GE SS Text Light" panose="020A0503020102020204" pitchFamily="18" charset="-78"/>
              </a:rPr>
              <a:t>جامعة الامارات العرية المتحدة </a:t>
            </a:r>
            <a:r>
              <a:rPr lang="ar-AE" dirty="0" smtClean="0">
                <a:solidFill>
                  <a:srgbClr val="213446"/>
                </a:solidFill>
                <a:latin typeface="TheSans" panose="020B0503040302020203" pitchFamily="34" charset="-78"/>
                <a:ea typeface="GE SS Text Light" panose="020A0503020102020204" pitchFamily="18" charset="-78"/>
              </a:rPr>
              <a:t>أن </a:t>
            </a:r>
            <a:r>
              <a:rPr lang="ar-AE" dirty="0">
                <a:solidFill>
                  <a:srgbClr val="213446"/>
                </a:solidFill>
                <a:latin typeface="TheSans" panose="020B0503040302020203" pitchFamily="34" charset="-78"/>
                <a:ea typeface="GE SS Text Light" panose="020A0503020102020204" pitchFamily="18" charset="-78"/>
              </a:rPr>
              <a:t>يصبح المنتزه العلمي صرحاً عالمياً مرموقاً في مجال بناء الاقتصاد المعرفي </a:t>
            </a:r>
            <a:r>
              <a:rPr lang="ar-AE" dirty="0" smtClean="0">
                <a:solidFill>
                  <a:srgbClr val="213446"/>
                </a:solidFill>
                <a:latin typeface="TheSans" panose="020B0503040302020203" pitchFamily="34" charset="-78"/>
                <a:ea typeface="GE SS Text Light" panose="020A0503020102020204" pitchFamily="18" charset="-78"/>
              </a:rPr>
              <a:t>ومصدراً رئيسياً </a:t>
            </a:r>
            <a:r>
              <a:rPr lang="ar-AE" dirty="0">
                <a:solidFill>
                  <a:srgbClr val="213446"/>
                </a:solidFill>
                <a:latin typeface="TheSans" panose="020B0503040302020203" pitchFamily="34" charset="-78"/>
                <a:ea typeface="GE SS Text Light" panose="020A0503020102020204" pitchFamily="18" charset="-78"/>
              </a:rPr>
              <a:t>في بناء التنوع الاقتصادي لدولة الامارات </a:t>
            </a:r>
            <a:r>
              <a:rPr lang="ar-AE" dirty="0" smtClean="0">
                <a:solidFill>
                  <a:srgbClr val="213446"/>
                </a:solidFill>
                <a:latin typeface="TheSans" panose="020B0503040302020203" pitchFamily="34" charset="-78"/>
                <a:ea typeface="GE SS Text Light" panose="020A0503020102020204" pitchFamily="18" charset="-78"/>
              </a:rPr>
              <a:t>العربية </a:t>
            </a:r>
            <a:r>
              <a:rPr lang="ar-AE" dirty="0">
                <a:solidFill>
                  <a:srgbClr val="213446"/>
                </a:solidFill>
                <a:latin typeface="TheSans" panose="020B0503040302020203" pitchFamily="34" charset="-78"/>
                <a:ea typeface="GE SS Text Light" panose="020A0503020102020204" pitchFamily="18" charset="-78"/>
              </a:rPr>
              <a:t>المتحدة والمنطق من خلال دعم البحث العملي وتسويق الابتكارات </a:t>
            </a:r>
            <a:r>
              <a:rPr lang="ar-AE" dirty="0" smtClean="0">
                <a:solidFill>
                  <a:srgbClr val="213446"/>
                </a:solidFill>
                <a:latin typeface="TheSans" panose="020B0503040302020203" pitchFamily="34" charset="-78"/>
                <a:ea typeface="GE SS Text Light" panose="020A0503020102020204" pitchFamily="18" charset="-78"/>
              </a:rPr>
              <a:t>وبناء </a:t>
            </a:r>
            <a:r>
              <a:rPr lang="ar-AE" dirty="0">
                <a:solidFill>
                  <a:srgbClr val="213446"/>
                </a:solidFill>
                <a:latin typeface="TheSans" panose="020B0503040302020203" pitchFamily="34" charset="-78"/>
                <a:ea typeface="GE SS Text Light" panose="020A0503020102020204" pitchFamily="18" charset="-78"/>
              </a:rPr>
              <a:t>قادة المستقبل. سوف يعمل المنتزه العلمي على دعم وتطوير برامج جامعة الامارات العربية المتحدة من خلال توفير فرص التدريب للطلبة وشحذ علومهم ومعرفتهم من خلال الخبرة العملية في تطوير </a:t>
            </a:r>
            <a:r>
              <a:rPr lang="ar-AE" dirty="0" smtClean="0">
                <a:solidFill>
                  <a:srgbClr val="213446"/>
                </a:solidFill>
                <a:latin typeface="TheSans" panose="020B0503040302020203" pitchFamily="34" charset="-78"/>
                <a:ea typeface="GE SS Text Light" panose="020A0503020102020204" pitchFamily="18" charset="-78"/>
              </a:rPr>
              <a:t>الأعمال </a:t>
            </a:r>
            <a:r>
              <a:rPr lang="ar-AE" dirty="0">
                <a:solidFill>
                  <a:srgbClr val="213446"/>
                </a:solidFill>
                <a:latin typeface="TheSans" panose="020B0503040302020203" pitchFamily="34" charset="-78"/>
                <a:ea typeface="GE SS Text Light" panose="020A0503020102020204" pitchFamily="18" charset="-78"/>
              </a:rPr>
              <a:t>وبناء الشراكات المهمة من </a:t>
            </a:r>
            <a:r>
              <a:rPr lang="ar-AE" dirty="0" smtClean="0">
                <a:solidFill>
                  <a:srgbClr val="213446"/>
                </a:solidFill>
                <a:latin typeface="TheSans" panose="020B0503040302020203" pitchFamily="34" charset="-78"/>
                <a:ea typeface="GE SS Text Light" panose="020A0503020102020204" pitchFamily="18" charset="-78"/>
              </a:rPr>
              <a:t>أجل </a:t>
            </a:r>
            <a:r>
              <a:rPr lang="ar-AE" dirty="0">
                <a:solidFill>
                  <a:srgbClr val="213446"/>
                </a:solidFill>
                <a:latin typeface="TheSans" panose="020B0503040302020203" pitchFamily="34" charset="-78"/>
                <a:ea typeface="GE SS Text Light" panose="020A0503020102020204" pitchFamily="18" charset="-78"/>
              </a:rPr>
              <a:t>تحقيق النجاح والتميز </a:t>
            </a:r>
            <a:r>
              <a:rPr lang="ar-AE" dirty="0" smtClean="0">
                <a:solidFill>
                  <a:srgbClr val="213446"/>
                </a:solidFill>
                <a:latin typeface="TheSans" panose="020B0503040302020203" pitchFamily="34" charset="-78"/>
                <a:ea typeface="GE SS Text Light" panose="020A0503020102020204" pitchFamily="18" charset="-78"/>
              </a:rPr>
              <a:t>المهني، ويسعى </a:t>
            </a:r>
            <a:r>
              <a:rPr lang="ar-AE" dirty="0">
                <a:solidFill>
                  <a:srgbClr val="213446"/>
                </a:solidFill>
                <a:latin typeface="TheSans" panose="020B0503040302020203" pitchFamily="34" charset="-78"/>
                <a:ea typeface="GE SS Text Light" panose="020A0503020102020204" pitchFamily="18" charset="-78"/>
              </a:rPr>
              <a:t>المنتزه العلمي للجامعة </a:t>
            </a:r>
            <a:r>
              <a:rPr lang="ar-AE" dirty="0" smtClean="0">
                <a:solidFill>
                  <a:srgbClr val="213446"/>
                </a:solidFill>
                <a:latin typeface="TheSans" panose="020B0503040302020203" pitchFamily="34" charset="-78"/>
                <a:ea typeface="GE SS Text Light" panose="020A0503020102020204" pitchFamily="18" charset="-78"/>
              </a:rPr>
              <a:t>بأن </a:t>
            </a:r>
            <a:r>
              <a:rPr lang="ar-AE" dirty="0">
                <a:solidFill>
                  <a:srgbClr val="213446"/>
                </a:solidFill>
                <a:latin typeface="TheSans" panose="020B0503040302020203" pitchFamily="34" charset="-78"/>
                <a:ea typeface="GE SS Text Light" panose="020A0503020102020204" pitchFamily="18" charset="-78"/>
              </a:rPr>
              <a:t>يكون النواة الفعالة في توطيد وتفعيل التعاون والتواصل بين العلماء والباحثين والمبتكرين من جهة وبين الشركات والمستثمرين وخبراء </a:t>
            </a:r>
            <a:r>
              <a:rPr lang="ar-AE" dirty="0" smtClean="0">
                <a:solidFill>
                  <a:srgbClr val="213446"/>
                </a:solidFill>
                <a:latin typeface="TheSans" panose="020B0503040302020203" pitchFamily="34" charset="-78"/>
                <a:ea typeface="GE SS Text Light" panose="020A0503020102020204" pitchFamily="18" charset="-78"/>
              </a:rPr>
              <a:t>الأعمال </a:t>
            </a:r>
            <a:r>
              <a:rPr lang="ar-AE" dirty="0">
                <a:solidFill>
                  <a:srgbClr val="213446"/>
                </a:solidFill>
                <a:latin typeface="TheSans" panose="020B0503040302020203" pitchFamily="34" charset="-78"/>
                <a:ea typeface="GE SS Text Light" panose="020A0503020102020204" pitchFamily="18" charset="-78"/>
              </a:rPr>
              <a:t>من جهة </a:t>
            </a:r>
            <a:r>
              <a:rPr lang="ar-AE" dirty="0" smtClean="0">
                <a:solidFill>
                  <a:srgbClr val="213446"/>
                </a:solidFill>
                <a:latin typeface="TheSans" panose="020B0503040302020203" pitchFamily="34" charset="-78"/>
                <a:ea typeface="GE SS Text Light" panose="020A0503020102020204" pitchFamily="18" charset="-78"/>
              </a:rPr>
              <a:t>أخرى </a:t>
            </a:r>
            <a:r>
              <a:rPr lang="ar-AE" dirty="0">
                <a:solidFill>
                  <a:srgbClr val="213446"/>
                </a:solidFill>
                <a:latin typeface="TheSans" panose="020B0503040302020203" pitchFamily="34" charset="-78"/>
                <a:ea typeface="GE SS Text Light" panose="020A0503020102020204" pitchFamily="18" charset="-78"/>
              </a:rPr>
              <a:t>مع تفعيل دور </a:t>
            </a:r>
            <a:r>
              <a:rPr lang="ar-AE" dirty="0" smtClean="0">
                <a:solidFill>
                  <a:srgbClr val="213446"/>
                </a:solidFill>
                <a:latin typeface="TheSans" panose="020B0503040302020203" pitchFamily="34" charset="-78"/>
                <a:ea typeface="GE SS Text Light" panose="020A0503020102020204" pitchFamily="18" charset="-78"/>
              </a:rPr>
              <a:t>إدارة </a:t>
            </a:r>
            <a:r>
              <a:rPr lang="ar-AE" dirty="0">
                <a:solidFill>
                  <a:srgbClr val="213446"/>
                </a:solidFill>
                <a:latin typeface="TheSans" panose="020B0503040302020203" pitchFamily="34" charset="-78"/>
                <a:ea typeface="GE SS Text Light" panose="020A0503020102020204" pitchFamily="18" charset="-78"/>
              </a:rPr>
              <a:t>الملكية الفكرية  </a:t>
            </a:r>
            <a:r>
              <a:rPr lang="ar-AE" dirty="0" smtClean="0">
                <a:solidFill>
                  <a:srgbClr val="213446"/>
                </a:solidFill>
                <a:latin typeface="TheSans" panose="020B0503040302020203" pitchFamily="34" charset="-78"/>
                <a:ea typeface="GE SS Text Light" panose="020A0503020102020204" pitchFamily="18" charset="-78"/>
              </a:rPr>
              <a:t>للجامعة، كما </a:t>
            </a:r>
            <a:r>
              <a:rPr lang="ar-AE" dirty="0">
                <a:solidFill>
                  <a:srgbClr val="213446"/>
                </a:solidFill>
                <a:latin typeface="TheSans" panose="020B0503040302020203" pitchFamily="34" charset="-78"/>
                <a:ea typeface="GE SS Text Light" panose="020A0503020102020204" pitchFamily="18" charset="-78"/>
              </a:rPr>
              <a:t>سيعمل المنتزه على التوسع في برامج التعاون البحثي المشترك مع الجهات الحكومية و المؤسسات التعليمية والشركات على الصعيدين المحلي </a:t>
            </a:r>
            <a:r>
              <a:rPr lang="ar-AE" dirty="0" smtClean="0">
                <a:solidFill>
                  <a:srgbClr val="213446"/>
                </a:solidFill>
                <a:latin typeface="TheSans" panose="020B0503040302020203" pitchFamily="34" charset="-78"/>
                <a:ea typeface="GE SS Text Light" panose="020A0503020102020204" pitchFamily="18" charset="-78"/>
              </a:rPr>
              <a:t>والدولي.</a:t>
            </a:r>
            <a:endParaRPr lang="ar-AE" dirty="0">
              <a:solidFill>
                <a:srgbClr val="213446"/>
              </a:solidFill>
              <a:latin typeface="TheSans" panose="020B0503040302020203" pitchFamily="34" charset="-78"/>
              <a:ea typeface="GE SS Text Light" panose="020A0503020102020204" pitchFamily="18" charset="-78"/>
            </a:endParaRPr>
          </a:p>
          <a:p>
            <a:pPr algn="just" rtl="1"/>
            <a:endParaRPr lang="ar-AE" dirty="0">
              <a:solidFill>
                <a:srgbClr val="213446"/>
              </a:solidFill>
              <a:latin typeface="TheSans" panose="020B0503040302020203" pitchFamily="34" charset="-78"/>
              <a:ea typeface="GE SS Text Light" panose="020A0503020102020204" pitchFamily="18" charset="-78"/>
            </a:endParaRP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المرفقات: الشريحة التالية.</a:t>
            </a:r>
            <a:endParaRPr lang="en-GB" dirty="0" smtClean="0">
              <a:solidFill>
                <a:srgbClr val="213446"/>
              </a:solidFill>
              <a:latin typeface="TheSans" panose="020B0503040302020203" pitchFamily="34" charset="-78"/>
              <a:ea typeface="GE SS Text Light" panose="020A0503020102020204" pitchFamily="18" charset="-78"/>
            </a:endParaRPr>
          </a:p>
        </p:txBody>
      </p:sp>
      <p:pic>
        <p:nvPicPr>
          <p:cNvPr id="5" name="Graphic 4">
            <a:extLst>
              <a:ext uri="{FF2B5EF4-FFF2-40B4-BE49-F238E27FC236}">
                <a16:creationId xmlns:a16="http://schemas.microsoft.com/office/drawing/2014/main" xmlns="" id="{954F53C2-EAF6-4AE0-8FBC-8C7A7CFA457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496314" y="419100"/>
            <a:ext cx="6262688" cy="762000"/>
          </a:xfrm>
          <a:prstGeom prst="rect">
            <a:avLst/>
          </a:prstGeom>
        </p:spPr>
      </p:pic>
      <p:sp>
        <p:nvSpPr>
          <p:cNvPr id="7" name="Rectangle 6">
            <a:extLst>
              <a:ext uri="{FF2B5EF4-FFF2-40B4-BE49-F238E27FC236}">
                <a16:creationId xmlns:a16="http://schemas.microsoft.com/office/drawing/2014/main" xmlns="" id="{4B61D849-5FBF-4A88-BFAE-F93AE7CFE969}"/>
              </a:ext>
            </a:extLst>
          </p:cNvPr>
          <p:cNvSpPr/>
          <p:nvPr/>
        </p:nvSpPr>
        <p:spPr>
          <a:xfrm>
            <a:off x="5851842" y="569267"/>
            <a:ext cx="3907160" cy="461665"/>
          </a:xfrm>
          <a:prstGeom prst="rect">
            <a:avLst/>
          </a:prstGeom>
        </p:spPr>
        <p:txBody>
          <a:bodyPr wrap="none">
            <a:spAutoFit/>
          </a:bodyPr>
          <a:lstStyle/>
          <a:p>
            <a:pPr marL="6350" indent="7938" algn="r" rtl="1">
              <a:buNone/>
            </a:pPr>
            <a:r>
              <a:rPr lang="ar-AE" sz="2400" b="1" dirty="0" smtClean="0">
                <a:solidFill>
                  <a:srgbClr val="213446"/>
                </a:solidFill>
                <a:latin typeface="TheSans" panose="020B0503040302020203" pitchFamily="34" charset="-78"/>
                <a:ea typeface="GE SS Text Light" panose="020A0503020102020204" pitchFamily="18" charset="-78"/>
              </a:rPr>
              <a:t>منتزه جامعة الإمارات للعلوم والابتكار</a:t>
            </a:r>
            <a:endParaRPr lang="en-US" sz="2400" b="1" dirty="0">
              <a:solidFill>
                <a:srgbClr val="213446"/>
              </a:solidFill>
              <a:latin typeface="TheSans" panose="020B0503040302020203" pitchFamily="34" charset="-78"/>
              <a:ea typeface="GE SS Text Light" panose="020A0503020102020204" pitchFamily="18" charset="-78"/>
            </a:endParaRPr>
          </a:p>
        </p:txBody>
      </p:sp>
    </p:spTree>
    <p:extLst>
      <p:ext uri="{BB962C8B-B14F-4D97-AF65-F5344CB8AC3E}">
        <p14:creationId xmlns:p14="http://schemas.microsoft.com/office/powerpoint/2010/main" val="614180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val="2171998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F835EBC0-4275-4AD9-AB3A-994CD105AC6C}"/>
              </a:ext>
            </a:extLst>
          </p:cNvPr>
          <p:cNvSpPr/>
          <p:nvPr/>
        </p:nvSpPr>
        <p:spPr>
          <a:xfrm>
            <a:off x="146998" y="685800"/>
            <a:ext cx="3586802" cy="114300"/>
          </a:xfrm>
          <a:prstGeom prst="rect">
            <a:avLst/>
          </a:prstGeom>
          <a:solidFill>
            <a:srgbClr val="213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xmlns="" id="{55554B04-2A8E-4628-9F93-AF35878E7F4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46998" y="723900"/>
            <a:ext cx="9612004" cy="5981700"/>
          </a:xfrm>
          <a:prstGeom prst="rect">
            <a:avLst/>
          </a:prstGeom>
        </p:spPr>
      </p:pic>
      <p:sp>
        <p:nvSpPr>
          <p:cNvPr id="2" name="Rectangle 1"/>
          <p:cNvSpPr/>
          <p:nvPr/>
        </p:nvSpPr>
        <p:spPr>
          <a:xfrm>
            <a:off x="838200" y="1444525"/>
            <a:ext cx="8801100" cy="3416320"/>
          </a:xfrm>
          <a:prstGeom prst="rect">
            <a:avLst/>
          </a:prstGeom>
        </p:spPr>
        <p:txBody>
          <a:bodyPr wrap="square">
            <a:spAutoFit/>
          </a:bodyPr>
          <a:lstStyle/>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اسم الإنجاز: منصة الابتكار – جامعة الإمارات</a:t>
            </a:r>
          </a:p>
          <a:p>
            <a:pPr algn="just" rtl="1"/>
            <a:endParaRPr lang="ar-AE" dirty="0">
              <a:solidFill>
                <a:srgbClr val="213446"/>
              </a:solidFill>
              <a:latin typeface="TheSans" panose="020B0503040302020203" pitchFamily="34" charset="-78"/>
              <a:ea typeface="GE SS Text Light" panose="020A0503020102020204" pitchFamily="18" charset="-78"/>
            </a:endParaRP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الإمارة: أبوظبي</a:t>
            </a:r>
          </a:p>
          <a:p>
            <a:pPr algn="just" rtl="1"/>
            <a:endParaRPr lang="ar-AE" dirty="0">
              <a:solidFill>
                <a:srgbClr val="213446"/>
              </a:solidFill>
              <a:latin typeface="TheSans" panose="020B0503040302020203" pitchFamily="34" charset="-78"/>
              <a:ea typeface="GE SS Text Light" panose="020A0503020102020204" pitchFamily="18" charset="-78"/>
            </a:endParaRP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نبذة عن الإنجاز: أول منصة للابتكار بدعم من جوجل، تقدم برامج التعلم الآلي </a:t>
            </a:r>
            <a:r>
              <a:rPr lang="en-GB" dirty="0" smtClean="0">
                <a:solidFill>
                  <a:srgbClr val="213446"/>
                </a:solidFill>
                <a:latin typeface="TheSans" panose="020B0503040302020203" pitchFamily="34" charset="-78"/>
                <a:ea typeface="GE SS Text Light" panose="020A0503020102020204" pitchFamily="18" charset="-78"/>
              </a:rPr>
              <a:t>Machine Learning</a:t>
            </a:r>
            <a:r>
              <a:rPr lang="ar-AE" dirty="0" smtClean="0">
                <a:solidFill>
                  <a:srgbClr val="213446"/>
                </a:solidFill>
                <a:latin typeface="TheSans" panose="020B0503040302020203" pitchFamily="34" charset="-78"/>
                <a:ea typeface="GE SS Text Light" panose="020A0503020102020204" pitchFamily="18" charset="-78"/>
              </a:rPr>
              <a:t> في الشرق الأوسط</a:t>
            </a:r>
            <a:r>
              <a:rPr lang="ar-AE" dirty="0">
                <a:solidFill>
                  <a:srgbClr val="213446"/>
                </a:solidFill>
                <a:latin typeface="TheSans" panose="020B0503040302020203" pitchFamily="34" charset="-78"/>
                <a:ea typeface="GE SS Text Light" panose="020A0503020102020204" pitchFamily="18" charset="-78"/>
              </a:rPr>
              <a:t>، تم </a:t>
            </a:r>
            <a:r>
              <a:rPr lang="ar-AE" dirty="0" smtClean="0">
                <a:solidFill>
                  <a:srgbClr val="213446"/>
                </a:solidFill>
                <a:latin typeface="TheSans" panose="020B0503040302020203" pitchFamily="34" charset="-78"/>
                <a:ea typeface="GE SS Text Light" panose="020A0503020102020204" pitchFamily="18" charset="-78"/>
              </a:rPr>
              <a:t>تطويره بمبادرة </a:t>
            </a:r>
            <a:r>
              <a:rPr lang="ar-AE" dirty="0">
                <a:solidFill>
                  <a:srgbClr val="213446"/>
                </a:solidFill>
                <a:latin typeface="TheSans" panose="020B0503040302020203" pitchFamily="34" charset="-78"/>
                <a:ea typeface="GE SS Text Light" panose="020A0503020102020204" pitchFamily="18" charset="-78"/>
              </a:rPr>
              <a:t>من جمعية البيت متوحد، وبدعم تقني من محرك البحث العالمي </a:t>
            </a:r>
            <a:r>
              <a:rPr lang="ar-AE" dirty="0" smtClean="0">
                <a:solidFill>
                  <a:srgbClr val="213446"/>
                </a:solidFill>
                <a:latin typeface="TheSans" panose="020B0503040302020203" pitchFamily="34" charset="-78"/>
                <a:ea typeface="GE SS Text Light" panose="020A0503020102020204" pitchFamily="18" charset="-78"/>
              </a:rPr>
              <a:t>جوجل، </a:t>
            </a:r>
            <a:r>
              <a:rPr lang="ar-AE" dirty="0">
                <a:solidFill>
                  <a:srgbClr val="213446"/>
                </a:solidFill>
                <a:latin typeface="TheSans" panose="020B0503040302020203" pitchFamily="34" charset="-78"/>
                <a:ea typeface="GE SS Text Light" panose="020A0503020102020204" pitchFamily="18" charset="-78"/>
              </a:rPr>
              <a:t>ودعم تنظيمي وعلمي من دائرة التعليم والمعرفة وجامعة الإمارات العربية المتحدة، بهدف تسريع وتيرة التقدم في مستويات العلوم والتكنولوجيا في الدولة، من خلال تزويد الطلبة بفرصة اكتساب مهارات متقدمة في عناصر التكنولوجيا الفائقة مثل تعلم الآلة، وتطوير التطبيقات، والليزر، والطباعة ثلاثية الأبعاد وغيرها من أحدث الاكتشافات العالمية في هذا المجال وتوفر أحدث تقنيات محرك البحث العالمي للطلبة الإماراتيين. </a:t>
            </a:r>
          </a:p>
          <a:p>
            <a:pPr algn="just" rtl="1"/>
            <a:endParaRPr lang="ar-AE" dirty="0">
              <a:solidFill>
                <a:srgbClr val="213446"/>
              </a:solidFill>
              <a:latin typeface="TheSans" panose="020B0503040302020203" pitchFamily="34" charset="-78"/>
              <a:ea typeface="GE SS Text Light" panose="020A0503020102020204" pitchFamily="18" charset="-78"/>
            </a:endParaRP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المرفقات: الشريحة التالية.</a:t>
            </a:r>
            <a:endParaRPr lang="en-GB" dirty="0" smtClean="0">
              <a:solidFill>
                <a:srgbClr val="213446"/>
              </a:solidFill>
              <a:latin typeface="TheSans" panose="020B0503040302020203" pitchFamily="34" charset="-78"/>
              <a:ea typeface="GE SS Text Light" panose="020A0503020102020204" pitchFamily="18" charset="-78"/>
            </a:endParaRPr>
          </a:p>
        </p:txBody>
      </p:sp>
      <p:pic>
        <p:nvPicPr>
          <p:cNvPr id="5" name="Graphic 4">
            <a:extLst>
              <a:ext uri="{FF2B5EF4-FFF2-40B4-BE49-F238E27FC236}">
                <a16:creationId xmlns:a16="http://schemas.microsoft.com/office/drawing/2014/main" xmlns="" id="{954F53C2-EAF6-4AE0-8FBC-8C7A7CFA457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496314" y="419100"/>
            <a:ext cx="6262688" cy="762000"/>
          </a:xfrm>
          <a:prstGeom prst="rect">
            <a:avLst/>
          </a:prstGeom>
        </p:spPr>
      </p:pic>
      <p:sp>
        <p:nvSpPr>
          <p:cNvPr id="7" name="Rectangle 6">
            <a:extLst>
              <a:ext uri="{FF2B5EF4-FFF2-40B4-BE49-F238E27FC236}">
                <a16:creationId xmlns:a16="http://schemas.microsoft.com/office/drawing/2014/main" xmlns="" id="{4B61D849-5FBF-4A88-BFAE-F93AE7CFE969}"/>
              </a:ext>
            </a:extLst>
          </p:cNvPr>
          <p:cNvSpPr/>
          <p:nvPr/>
        </p:nvSpPr>
        <p:spPr>
          <a:xfrm>
            <a:off x="7744989" y="569267"/>
            <a:ext cx="2014013" cy="461665"/>
          </a:xfrm>
          <a:prstGeom prst="rect">
            <a:avLst/>
          </a:prstGeom>
        </p:spPr>
        <p:txBody>
          <a:bodyPr wrap="none">
            <a:spAutoFit/>
          </a:bodyPr>
          <a:lstStyle/>
          <a:p>
            <a:pPr marL="6350" indent="7938" algn="r" rtl="1">
              <a:buNone/>
            </a:pPr>
            <a:r>
              <a:rPr lang="ar-AE" sz="2400" b="1" dirty="0" smtClean="0">
                <a:solidFill>
                  <a:srgbClr val="213446"/>
                </a:solidFill>
                <a:latin typeface="TheSans" panose="020B0503040302020203" pitchFamily="34" charset="-78"/>
                <a:ea typeface="GE SS Text Light" panose="020A0503020102020204" pitchFamily="18" charset="-78"/>
              </a:rPr>
              <a:t>أول منصة للابتكار</a:t>
            </a:r>
            <a:endParaRPr lang="en-US" sz="2400" b="1" dirty="0">
              <a:solidFill>
                <a:srgbClr val="213446"/>
              </a:solidFill>
              <a:latin typeface="TheSans" panose="020B0503040302020203" pitchFamily="34" charset="-78"/>
              <a:ea typeface="GE SS Text Light" panose="020A0503020102020204" pitchFamily="18" charset="-78"/>
            </a:endParaRPr>
          </a:p>
        </p:txBody>
      </p:sp>
    </p:spTree>
    <p:extLst>
      <p:ext uri="{BB962C8B-B14F-4D97-AF65-F5344CB8AC3E}">
        <p14:creationId xmlns:p14="http://schemas.microsoft.com/office/powerpoint/2010/main" val="865182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val="354918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F835EBC0-4275-4AD9-AB3A-994CD105AC6C}"/>
              </a:ext>
            </a:extLst>
          </p:cNvPr>
          <p:cNvSpPr/>
          <p:nvPr/>
        </p:nvSpPr>
        <p:spPr>
          <a:xfrm>
            <a:off x="146998" y="685800"/>
            <a:ext cx="3586802" cy="114300"/>
          </a:xfrm>
          <a:prstGeom prst="rect">
            <a:avLst/>
          </a:prstGeom>
          <a:solidFill>
            <a:srgbClr val="213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xmlns="" id="{55554B04-2A8E-4628-9F93-AF35878E7F4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46998" y="723900"/>
            <a:ext cx="9612004" cy="5981700"/>
          </a:xfrm>
          <a:prstGeom prst="rect">
            <a:avLst/>
          </a:prstGeom>
        </p:spPr>
      </p:pic>
      <p:sp>
        <p:nvSpPr>
          <p:cNvPr id="2" name="Rectangle 1"/>
          <p:cNvSpPr/>
          <p:nvPr/>
        </p:nvSpPr>
        <p:spPr>
          <a:xfrm>
            <a:off x="838200" y="1444525"/>
            <a:ext cx="8801100" cy="3693319"/>
          </a:xfrm>
          <a:prstGeom prst="rect">
            <a:avLst/>
          </a:prstGeom>
        </p:spPr>
        <p:txBody>
          <a:bodyPr wrap="square">
            <a:spAutoFit/>
          </a:bodyPr>
          <a:lstStyle/>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اسم الإنجاز: المركز الوطني لعلوم وتكنولوجيا الفضاء – جامعة الإمارات</a:t>
            </a:r>
          </a:p>
          <a:p>
            <a:pPr algn="just" rtl="1"/>
            <a:endParaRPr lang="ar-AE" dirty="0">
              <a:solidFill>
                <a:srgbClr val="213446"/>
              </a:solidFill>
              <a:latin typeface="TheSans" panose="020B0503040302020203" pitchFamily="34" charset="-78"/>
              <a:ea typeface="GE SS Text Light" panose="020A0503020102020204" pitchFamily="18" charset="-78"/>
            </a:endParaRP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الإمارة: أبوظبي</a:t>
            </a:r>
          </a:p>
          <a:p>
            <a:pPr algn="just" rtl="1"/>
            <a:endParaRPr lang="ar-AE" dirty="0">
              <a:solidFill>
                <a:srgbClr val="213446"/>
              </a:solidFill>
              <a:latin typeface="TheSans" panose="020B0503040302020203" pitchFamily="34" charset="-78"/>
              <a:ea typeface="GE SS Text Light" panose="020A0503020102020204" pitchFamily="18" charset="-78"/>
            </a:endParaRP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نبذة عن الإنجاز: أنشئ المركز بمبادرة من جامعة الإمارات العربية المتحدة ووكالة الإمارات للفضاء والهيئة العامة لتنظيم قطاع الاتصالات ممثلة في صندوق تطوير قطاع الاتصالات وتقنية المعلومات، وتأتي فكرة الإنشاء في إطار السعي لتعزيز دور الجامعة بصفتها جهة أكاديمية بحثية تدعم الخطط الاستراتيجية للدولة في مجال علوم وتكنولوجيا الفضاء ليصبح أحد أهم مراكز الفضاء في المنطقة.</a:t>
            </a:r>
          </a:p>
          <a:p>
            <a:pPr marL="357188" algn="just" rtl="1"/>
            <a:r>
              <a:rPr lang="ar-AE" dirty="0" smtClean="0">
                <a:solidFill>
                  <a:srgbClr val="213446"/>
                </a:solidFill>
                <a:latin typeface="TheSans" panose="020B0503040302020203" pitchFamily="34" charset="-78"/>
                <a:ea typeface="GE SS Text Light" panose="020A0503020102020204" pitchFamily="18" charset="-78"/>
              </a:rPr>
              <a:t>ويختص المركز بمجالات الأبحاث والتطوير، والتعليم العالي، والتواصل المجتمعي، وتتمثل أولويات المركز في التميز في مجال علوم الفضاء والريادة في مجال هندسة وتكنولوجيا الفضاء، وتقديم حلول مبتكرة للتحديات المجتمعية.</a:t>
            </a:r>
          </a:p>
          <a:p>
            <a:pPr algn="just" rtl="1"/>
            <a:endParaRPr lang="ar-AE" dirty="0">
              <a:solidFill>
                <a:srgbClr val="213446"/>
              </a:solidFill>
              <a:latin typeface="TheSans" panose="020B0503040302020203" pitchFamily="34" charset="-78"/>
              <a:ea typeface="GE SS Text Light" panose="020A0503020102020204" pitchFamily="18" charset="-78"/>
            </a:endParaRP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المرفقات: الشريحة التالية.</a:t>
            </a:r>
            <a:endParaRPr lang="en-GB" dirty="0" smtClean="0">
              <a:solidFill>
                <a:srgbClr val="213446"/>
              </a:solidFill>
              <a:latin typeface="TheSans" panose="020B0503040302020203" pitchFamily="34" charset="-78"/>
              <a:ea typeface="GE SS Text Light" panose="020A0503020102020204" pitchFamily="18" charset="-78"/>
            </a:endParaRPr>
          </a:p>
        </p:txBody>
      </p:sp>
      <p:pic>
        <p:nvPicPr>
          <p:cNvPr id="5" name="Graphic 4">
            <a:extLst>
              <a:ext uri="{FF2B5EF4-FFF2-40B4-BE49-F238E27FC236}">
                <a16:creationId xmlns:a16="http://schemas.microsoft.com/office/drawing/2014/main" xmlns="" id="{954F53C2-EAF6-4AE0-8FBC-8C7A7CFA457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496314" y="419100"/>
            <a:ext cx="6262688" cy="762000"/>
          </a:xfrm>
          <a:prstGeom prst="rect">
            <a:avLst/>
          </a:prstGeom>
        </p:spPr>
      </p:pic>
      <p:sp>
        <p:nvSpPr>
          <p:cNvPr id="7" name="Rectangle 6">
            <a:extLst>
              <a:ext uri="{FF2B5EF4-FFF2-40B4-BE49-F238E27FC236}">
                <a16:creationId xmlns:a16="http://schemas.microsoft.com/office/drawing/2014/main" xmlns="" id="{4B61D849-5FBF-4A88-BFAE-F93AE7CFE969}"/>
              </a:ext>
            </a:extLst>
          </p:cNvPr>
          <p:cNvSpPr/>
          <p:nvPr/>
        </p:nvSpPr>
        <p:spPr>
          <a:xfrm>
            <a:off x="5590553" y="569267"/>
            <a:ext cx="4168449" cy="461665"/>
          </a:xfrm>
          <a:prstGeom prst="rect">
            <a:avLst/>
          </a:prstGeom>
        </p:spPr>
        <p:txBody>
          <a:bodyPr wrap="none">
            <a:spAutoFit/>
          </a:bodyPr>
          <a:lstStyle/>
          <a:p>
            <a:pPr marL="6350" indent="7938" algn="r" rtl="1">
              <a:buNone/>
            </a:pPr>
            <a:r>
              <a:rPr lang="ar-AE" sz="2400" b="1" dirty="0" smtClean="0">
                <a:solidFill>
                  <a:srgbClr val="213446"/>
                </a:solidFill>
                <a:latin typeface="TheSans" panose="020B0503040302020203" pitchFamily="34" charset="-78"/>
                <a:ea typeface="GE SS Text Light" panose="020A0503020102020204" pitchFamily="18" charset="-78"/>
              </a:rPr>
              <a:t>المركز الوطني لعلوم وتكنولوجيا الفضاء</a:t>
            </a:r>
            <a:endParaRPr lang="en-US" sz="2400" b="1" dirty="0">
              <a:solidFill>
                <a:srgbClr val="213446"/>
              </a:solidFill>
              <a:latin typeface="TheSans" panose="020B0503040302020203" pitchFamily="34" charset="-78"/>
              <a:ea typeface="GE SS Text Light" panose="020A0503020102020204" pitchFamily="18" charset="-78"/>
            </a:endParaRPr>
          </a:p>
        </p:txBody>
      </p:sp>
    </p:spTree>
    <p:extLst>
      <p:ext uri="{BB962C8B-B14F-4D97-AF65-F5344CB8AC3E}">
        <p14:creationId xmlns:p14="http://schemas.microsoft.com/office/powerpoint/2010/main" val="2583513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val="3422308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F835EBC0-4275-4AD9-AB3A-994CD105AC6C}"/>
              </a:ext>
            </a:extLst>
          </p:cNvPr>
          <p:cNvSpPr/>
          <p:nvPr/>
        </p:nvSpPr>
        <p:spPr>
          <a:xfrm>
            <a:off x="146998" y="685800"/>
            <a:ext cx="3586802" cy="114300"/>
          </a:xfrm>
          <a:prstGeom prst="rect">
            <a:avLst/>
          </a:prstGeom>
          <a:solidFill>
            <a:srgbClr val="213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xmlns="" id="{55554B04-2A8E-4628-9F93-AF35878E7F4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46998" y="723900"/>
            <a:ext cx="9612004" cy="5981700"/>
          </a:xfrm>
          <a:prstGeom prst="rect">
            <a:avLst/>
          </a:prstGeom>
        </p:spPr>
      </p:pic>
      <p:sp>
        <p:nvSpPr>
          <p:cNvPr id="2" name="Rectangle 1"/>
          <p:cNvSpPr/>
          <p:nvPr/>
        </p:nvSpPr>
        <p:spPr>
          <a:xfrm>
            <a:off x="838200" y="1444525"/>
            <a:ext cx="8801100" cy="2862322"/>
          </a:xfrm>
          <a:prstGeom prst="rect">
            <a:avLst/>
          </a:prstGeom>
        </p:spPr>
        <p:txBody>
          <a:bodyPr wrap="square">
            <a:spAutoFit/>
          </a:bodyPr>
          <a:lstStyle/>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اسم الإنجاز: مركز الإمارات لأبحاث السعادة – جامعة الإمارات</a:t>
            </a:r>
          </a:p>
          <a:p>
            <a:pPr algn="just" rtl="1"/>
            <a:endParaRPr lang="ar-AE" dirty="0">
              <a:solidFill>
                <a:srgbClr val="213446"/>
              </a:solidFill>
              <a:latin typeface="TheSans" panose="020B0503040302020203" pitchFamily="34" charset="-78"/>
              <a:ea typeface="GE SS Text Light" panose="020A0503020102020204" pitchFamily="18" charset="-78"/>
            </a:endParaRP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الإمارة: أبوظبي</a:t>
            </a:r>
          </a:p>
          <a:p>
            <a:pPr algn="just" rtl="1"/>
            <a:endParaRPr lang="ar-AE" dirty="0">
              <a:solidFill>
                <a:srgbClr val="213446"/>
              </a:solidFill>
              <a:latin typeface="TheSans" panose="020B0503040302020203" pitchFamily="34" charset="-78"/>
              <a:ea typeface="GE SS Text Light" panose="020A0503020102020204" pitchFamily="18" charset="-78"/>
            </a:endParaRP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نبذة عن الإنجاز: أول مركز لأبحاث السعادة، ويعد الأول من نوعه في الشرق الأوسط كمركز معني بأبحاث السعادة، يغرض للإسهام فيما تبذله الحكومة من جهود لتحقيق رؤية 2021، إذ يعمل المركز على إيجاد حلول بديلة وأساليب فعالة، تستند إلى الأدلة والإثباتات من أجل تعزيز السعادة والإيجابية، إضافة إلى تجاوز العقبات التي تحول دونهما، هذا وسيقوم المركز بتوفير خدماته للهيئات والشركات والمجتمع الإماراتي.</a:t>
            </a:r>
          </a:p>
          <a:p>
            <a:pPr algn="just" rtl="1"/>
            <a:endParaRPr lang="ar-AE" dirty="0">
              <a:solidFill>
                <a:srgbClr val="213446"/>
              </a:solidFill>
              <a:latin typeface="TheSans" panose="020B0503040302020203" pitchFamily="34" charset="-78"/>
              <a:ea typeface="GE SS Text Light" panose="020A0503020102020204" pitchFamily="18" charset="-78"/>
            </a:endParaRP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المرفقات: الشريحة التالية.</a:t>
            </a:r>
            <a:endParaRPr lang="en-GB" dirty="0" smtClean="0">
              <a:solidFill>
                <a:srgbClr val="213446"/>
              </a:solidFill>
              <a:latin typeface="TheSans" panose="020B0503040302020203" pitchFamily="34" charset="-78"/>
              <a:ea typeface="GE SS Text Light" panose="020A0503020102020204" pitchFamily="18" charset="-78"/>
            </a:endParaRPr>
          </a:p>
        </p:txBody>
      </p:sp>
      <p:pic>
        <p:nvPicPr>
          <p:cNvPr id="5" name="Graphic 4">
            <a:extLst>
              <a:ext uri="{FF2B5EF4-FFF2-40B4-BE49-F238E27FC236}">
                <a16:creationId xmlns:a16="http://schemas.microsoft.com/office/drawing/2014/main" xmlns="" id="{954F53C2-EAF6-4AE0-8FBC-8C7A7CFA457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496314" y="419100"/>
            <a:ext cx="6262688" cy="762000"/>
          </a:xfrm>
          <a:prstGeom prst="rect">
            <a:avLst/>
          </a:prstGeom>
        </p:spPr>
      </p:pic>
      <p:sp>
        <p:nvSpPr>
          <p:cNvPr id="7" name="Rectangle 6">
            <a:extLst>
              <a:ext uri="{FF2B5EF4-FFF2-40B4-BE49-F238E27FC236}">
                <a16:creationId xmlns:a16="http://schemas.microsoft.com/office/drawing/2014/main" xmlns="" id="{4B61D849-5FBF-4A88-BFAE-F93AE7CFE969}"/>
              </a:ext>
            </a:extLst>
          </p:cNvPr>
          <p:cNvSpPr/>
          <p:nvPr/>
        </p:nvSpPr>
        <p:spPr>
          <a:xfrm>
            <a:off x="6594033" y="569267"/>
            <a:ext cx="3164969" cy="461665"/>
          </a:xfrm>
          <a:prstGeom prst="rect">
            <a:avLst/>
          </a:prstGeom>
        </p:spPr>
        <p:txBody>
          <a:bodyPr wrap="none">
            <a:spAutoFit/>
          </a:bodyPr>
          <a:lstStyle/>
          <a:p>
            <a:pPr marL="6350" indent="7938" algn="r" rtl="1">
              <a:buNone/>
            </a:pPr>
            <a:r>
              <a:rPr lang="ar-AE" sz="2400" b="1" dirty="0" smtClean="0">
                <a:solidFill>
                  <a:srgbClr val="213446"/>
                </a:solidFill>
                <a:latin typeface="TheSans" panose="020B0503040302020203" pitchFamily="34" charset="-78"/>
                <a:ea typeface="GE SS Text Light" panose="020A0503020102020204" pitchFamily="18" charset="-78"/>
              </a:rPr>
              <a:t>مركز الإمارات لأبحاث السعادة</a:t>
            </a:r>
            <a:endParaRPr lang="en-US" sz="2400" b="1" dirty="0">
              <a:solidFill>
                <a:srgbClr val="213446"/>
              </a:solidFill>
              <a:latin typeface="TheSans" panose="020B0503040302020203" pitchFamily="34" charset="-78"/>
              <a:ea typeface="GE SS Text Light" panose="020A0503020102020204" pitchFamily="18" charset="-78"/>
            </a:endParaRPr>
          </a:p>
        </p:txBody>
      </p:sp>
    </p:spTree>
    <p:extLst>
      <p:ext uri="{BB962C8B-B14F-4D97-AF65-F5344CB8AC3E}">
        <p14:creationId xmlns:p14="http://schemas.microsoft.com/office/powerpoint/2010/main" val="2101440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val="1024851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F835EBC0-4275-4AD9-AB3A-994CD105AC6C}"/>
              </a:ext>
            </a:extLst>
          </p:cNvPr>
          <p:cNvSpPr/>
          <p:nvPr/>
        </p:nvSpPr>
        <p:spPr>
          <a:xfrm>
            <a:off x="146998" y="685800"/>
            <a:ext cx="3586802" cy="114300"/>
          </a:xfrm>
          <a:prstGeom prst="rect">
            <a:avLst/>
          </a:prstGeom>
          <a:solidFill>
            <a:srgbClr val="213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xmlns="" id="{55554B04-2A8E-4628-9F93-AF35878E7F4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46998" y="723900"/>
            <a:ext cx="9612004" cy="5981700"/>
          </a:xfrm>
          <a:prstGeom prst="rect">
            <a:avLst/>
          </a:prstGeom>
        </p:spPr>
      </p:pic>
      <p:sp>
        <p:nvSpPr>
          <p:cNvPr id="2" name="Rectangle 1"/>
          <p:cNvSpPr/>
          <p:nvPr/>
        </p:nvSpPr>
        <p:spPr>
          <a:xfrm>
            <a:off x="838200" y="1444525"/>
            <a:ext cx="8801100" cy="2585323"/>
          </a:xfrm>
          <a:prstGeom prst="rect">
            <a:avLst/>
          </a:prstGeom>
        </p:spPr>
        <p:txBody>
          <a:bodyPr wrap="square">
            <a:spAutoFit/>
          </a:bodyPr>
          <a:lstStyle/>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اسم الإنجاز: كلية الطب والعلوم الصحية – جامعة الإمارات</a:t>
            </a:r>
          </a:p>
          <a:p>
            <a:pPr algn="just" rtl="1"/>
            <a:endParaRPr lang="ar-AE" dirty="0">
              <a:solidFill>
                <a:srgbClr val="213446"/>
              </a:solidFill>
              <a:latin typeface="TheSans" panose="020B0503040302020203" pitchFamily="34" charset="-78"/>
              <a:ea typeface="GE SS Text Light" panose="020A0503020102020204" pitchFamily="18" charset="-78"/>
            </a:endParaRP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الإمارة: أبوظبي</a:t>
            </a:r>
          </a:p>
          <a:p>
            <a:pPr algn="just" rtl="1"/>
            <a:endParaRPr lang="ar-AE" dirty="0">
              <a:solidFill>
                <a:srgbClr val="213446"/>
              </a:solidFill>
              <a:latin typeface="TheSans" panose="020B0503040302020203" pitchFamily="34" charset="-78"/>
              <a:ea typeface="GE SS Text Light" panose="020A0503020102020204" pitchFamily="18" charset="-78"/>
            </a:endParaRP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نبذة عن الإنجاز: أول جامعة تضم كلية طب، وتعتبر أول كلية طب في دولة الإمارات العربية المتحدة، بالإضافة فهي أول كلية للطب تخرّج أكثر من 1000 طبيب إماراتي، ومؤخراً  نجح مجموعة من الباحثين بحذف جين من سلسلة الخلايا البشرية المستزرعة في المختبر في إنجاز جديد تشهده الكلية منذ افتتاحها وحتى الآن.</a:t>
            </a:r>
          </a:p>
          <a:p>
            <a:pPr algn="just" rtl="1"/>
            <a:endParaRPr lang="ar-AE" dirty="0">
              <a:solidFill>
                <a:srgbClr val="213446"/>
              </a:solidFill>
              <a:latin typeface="TheSans" panose="020B0503040302020203" pitchFamily="34" charset="-78"/>
              <a:ea typeface="GE SS Text Light" panose="020A0503020102020204" pitchFamily="18" charset="-78"/>
            </a:endParaRP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المرفقات: الشريحة التالية.</a:t>
            </a:r>
            <a:endParaRPr lang="en-GB" dirty="0" smtClean="0">
              <a:solidFill>
                <a:srgbClr val="213446"/>
              </a:solidFill>
              <a:latin typeface="TheSans" panose="020B0503040302020203" pitchFamily="34" charset="-78"/>
              <a:ea typeface="GE SS Text Light" panose="020A0503020102020204" pitchFamily="18" charset="-78"/>
            </a:endParaRPr>
          </a:p>
        </p:txBody>
      </p:sp>
      <p:pic>
        <p:nvPicPr>
          <p:cNvPr id="5" name="Graphic 4">
            <a:extLst>
              <a:ext uri="{FF2B5EF4-FFF2-40B4-BE49-F238E27FC236}">
                <a16:creationId xmlns:a16="http://schemas.microsoft.com/office/drawing/2014/main" xmlns="" id="{954F53C2-EAF6-4AE0-8FBC-8C7A7CFA457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496314" y="419100"/>
            <a:ext cx="6262688" cy="762000"/>
          </a:xfrm>
          <a:prstGeom prst="rect">
            <a:avLst/>
          </a:prstGeom>
        </p:spPr>
      </p:pic>
      <p:sp>
        <p:nvSpPr>
          <p:cNvPr id="7" name="Rectangle 6">
            <a:extLst>
              <a:ext uri="{FF2B5EF4-FFF2-40B4-BE49-F238E27FC236}">
                <a16:creationId xmlns:a16="http://schemas.microsoft.com/office/drawing/2014/main" xmlns="" id="{4B61D849-5FBF-4A88-BFAE-F93AE7CFE969}"/>
              </a:ext>
            </a:extLst>
          </p:cNvPr>
          <p:cNvSpPr/>
          <p:nvPr/>
        </p:nvSpPr>
        <p:spPr>
          <a:xfrm>
            <a:off x="6946694" y="569267"/>
            <a:ext cx="2812308" cy="461665"/>
          </a:xfrm>
          <a:prstGeom prst="rect">
            <a:avLst/>
          </a:prstGeom>
        </p:spPr>
        <p:txBody>
          <a:bodyPr wrap="none">
            <a:spAutoFit/>
          </a:bodyPr>
          <a:lstStyle/>
          <a:p>
            <a:pPr marL="6350" indent="7938" algn="r" rtl="1">
              <a:buNone/>
            </a:pPr>
            <a:r>
              <a:rPr lang="ar-AE" sz="2400" b="1" dirty="0" smtClean="0">
                <a:solidFill>
                  <a:srgbClr val="213446"/>
                </a:solidFill>
                <a:latin typeface="TheSans" panose="020B0503040302020203" pitchFamily="34" charset="-78"/>
                <a:ea typeface="GE SS Text Light" panose="020A0503020102020204" pitchFamily="18" charset="-78"/>
              </a:rPr>
              <a:t>كلية الطب والعلوم الصحية</a:t>
            </a:r>
            <a:endParaRPr lang="en-US" sz="2400" b="1" dirty="0">
              <a:solidFill>
                <a:srgbClr val="213446"/>
              </a:solidFill>
              <a:latin typeface="TheSans" panose="020B0503040302020203" pitchFamily="34" charset="-78"/>
              <a:ea typeface="GE SS Text Light" panose="020A0503020102020204" pitchFamily="18" charset="-78"/>
            </a:endParaRPr>
          </a:p>
        </p:txBody>
      </p:sp>
    </p:spTree>
    <p:extLst>
      <p:ext uri="{BB962C8B-B14F-4D97-AF65-F5344CB8AC3E}">
        <p14:creationId xmlns:p14="http://schemas.microsoft.com/office/powerpoint/2010/main" val="2236963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val="3314868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F835EBC0-4275-4AD9-AB3A-994CD105AC6C}"/>
              </a:ext>
            </a:extLst>
          </p:cNvPr>
          <p:cNvSpPr/>
          <p:nvPr/>
        </p:nvSpPr>
        <p:spPr>
          <a:xfrm>
            <a:off x="146998" y="685800"/>
            <a:ext cx="3586802" cy="114300"/>
          </a:xfrm>
          <a:prstGeom prst="rect">
            <a:avLst/>
          </a:prstGeom>
          <a:solidFill>
            <a:srgbClr val="213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xmlns="" id="{55554B04-2A8E-4628-9F93-AF35878E7F4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46998" y="723900"/>
            <a:ext cx="9612004" cy="5981700"/>
          </a:xfrm>
          <a:prstGeom prst="rect">
            <a:avLst/>
          </a:prstGeom>
        </p:spPr>
      </p:pic>
      <p:sp>
        <p:nvSpPr>
          <p:cNvPr id="2" name="Rectangle 1"/>
          <p:cNvSpPr/>
          <p:nvPr/>
        </p:nvSpPr>
        <p:spPr>
          <a:xfrm>
            <a:off x="838200" y="1522686"/>
            <a:ext cx="8801100" cy="3539430"/>
          </a:xfrm>
          <a:prstGeom prst="rect">
            <a:avLst/>
          </a:prstGeom>
        </p:spPr>
        <p:txBody>
          <a:bodyPr wrap="square">
            <a:spAutoFit/>
          </a:bodyPr>
          <a:lstStyle/>
          <a:p>
            <a:pPr algn="r" rtl="1"/>
            <a:r>
              <a:rPr lang="ar-AE" sz="2800" dirty="0" smtClean="0">
                <a:solidFill>
                  <a:srgbClr val="213446"/>
                </a:solidFill>
                <a:latin typeface="TheSans" panose="020B0503040302020203" pitchFamily="34" charset="-78"/>
                <a:ea typeface="GE SS Text Light" panose="020A0503020102020204" pitchFamily="18" charset="-78"/>
              </a:rPr>
              <a:t>مبادرة لتكريم إنجازات وطنية كان ليفخر بها الشيخ زايد لو كان بيننا ..</a:t>
            </a:r>
          </a:p>
          <a:p>
            <a:pPr algn="r" rtl="1"/>
            <a:endParaRPr lang="ar-AE" sz="2800" dirty="0">
              <a:solidFill>
                <a:srgbClr val="213446"/>
              </a:solidFill>
              <a:latin typeface="TheSans" panose="020B0503040302020203" pitchFamily="34" charset="-78"/>
              <a:ea typeface="GE SS Text Light" panose="020A0503020102020204" pitchFamily="18" charset="-78"/>
            </a:endParaRPr>
          </a:p>
          <a:p>
            <a:pPr algn="r" rtl="1"/>
            <a:r>
              <a:rPr lang="ar-AE" sz="2800" dirty="0" smtClean="0">
                <a:solidFill>
                  <a:srgbClr val="213446"/>
                </a:solidFill>
                <a:latin typeface="TheSans" panose="020B0503040302020203" pitchFamily="34" charset="-78"/>
                <a:ea typeface="GE SS Text Light" panose="020A0503020102020204" pitchFamily="18" charset="-78"/>
              </a:rPr>
              <a:t>بادر بترشيح #جامعة_الإمارات عبر الموقع الإلكتروني:</a:t>
            </a:r>
          </a:p>
          <a:p>
            <a:pPr algn="r" rtl="1"/>
            <a:r>
              <a:rPr lang="en-GB" sz="2800" dirty="0" smtClean="0">
                <a:solidFill>
                  <a:srgbClr val="213446"/>
                </a:solidFill>
                <a:latin typeface="TheSans" panose="020B0503040302020203" pitchFamily="34" charset="-78"/>
                <a:ea typeface="GE SS Text Light" panose="020A0503020102020204" pitchFamily="18" charset="-78"/>
                <a:hlinkClick r:id="rId4"/>
              </a:rPr>
              <a:t>www.uaepioneers.gov.ae</a:t>
            </a:r>
            <a:endParaRPr lang="en-GB" sz="2800" dirty="0">
              <a:solidFill>
                <a:srgbClr val="213446"/>
              </a:solidFill>
              <a:latin typeface="TheSans" panose="020B0503040302020203" pitchFamily="34" charset="-78"/>
              <a:ea typeface="GE SS Text Light" panose="020A0503020102020204" pitchFamily="18" charset="-78"/>
            </a:endParaRPr>
          </a:p>
          <a:p>
            <a:pPr algn="r" rtl="1"/>
            <a:endParaRPr lang="en-GB" sz="2800" dirty="0" smtClean="0">
              <a:solidFill>
                <a:srgbClr val="213446"/>
              </a:solidFill>
              <a:latin typeface="TheSans" panose="020B0503040302020203" pitchFamily="34" charset="-78"/>
              <a:ea typeface="GE SS Text Light" panose="020A0503020102020204" pitchFamily="18" charset="-78"/>
            </a:endParaRPr>
          </a:p>
          <a:p>
            <a:pPr algn="r" rtl="1"/>
            <a:r>
              <a:rPr lang="ar-AE" sz="2800" dirty="0" smtClean="0">
                <a:solidFill>
                  <a:srgbClr val="213446"/>
                </a:solidFill>
                <a:latin typeface="TheSans" panose="020B0503040302020203" pitchFamily="34" charset="-78"/>
                <a:ea typeface="GE SS Text Light" panose="020A0503020102020204" pitchFamily="18" charset="-78"/>
              </a:rPr>
              <a:t>تحت شعار:</a:t>
            </a:r>
          </a:p>
          <a:p>
            <a:pPr algn="r" rtl="1"/>
            <a:endParaRPr lang="ar-AE" sz="2800" dirty="0">
              <a:solidFill>
                <a:srgbClr val="213446"/>
              </a:solidFill>
              <a:latin typeface="TheSans" panose="020B0503040302020203" pitchFamily="34" charset="-78"/>
              <a:ea typeface="GE SS Text Light" panose="020A0503020102020204" pitchFamily="18" charset="-78"/>
            </a:endParaRPr>
          </a:p>
          <a:p>
            <a:pPr algn="r" rtl="1"/>
            <a:r>
              <a:rPr lang="ar-AE" sz="2800" dirty="0" smtClean="0">
                <a:solidFill>
                  <a:srgbClr val="213446"/>
                </a:solidFill>
                <a:latin typeface="TheSans" panose="020B0503040302020203" pitchFamily="34" charset="-78"/>
                <a:ea typeface="GE SS Text Light" panose="020A0503020102020204" pitchFamily="18" charset="-78"/>
              </a:rPr>
              <a:t>"إنجــاز زايد" يفخر به "أبنـــاء زايد" . .</a:t>
            </a:r>
            <a:endParaRPr lang="en-GB" sz="2800" dirty="0" smtClean="0">
              <a:solidFill>
                <a:srgbClr val="213446"/>
              </a:solidFill>
              <a:latin typeface="TheSans" panose="020B0503040302020203" pitchFamily="34" charset="-78"/>
              <a:ea typeface="GE SS Text Light" panose="020A0503020102020204" pitchFamily="18" charset="-78"/>
            </a:endParaRPr>
          </a:p>
        </p:txBody>
      </p:sp>
      <p:pic>
        <p:nvPicPr>
          <p:cNvPr id="5" name="Graphic 4">
            <a:extLst>
              <a:ext uri="{FF2B5EF4-FFF2-40B4-BE49-F238E27FC236}">
                <a16:creationId xmlns:a16="http://schemas.microsoft.com/office/drawing/2014/main" xmlns="" id="{954F53C2-EAF6-4AE0-8FBC-8C7A7CFA457E}"/>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3496314" y="419100"/>
            <a:ext cx="6262688" cy="762000"/>
          </a:xfrm>
          <a:prstGeom prst="rect">
            <a:avLst/>
          </a:prstGeom>
        </p:spPr>
      </p:pic>
      <p:sp>
        <p:nvSpPr>
          <p:cNvPr id="7" name="Rectangle 6">
            <a:extLst>
              <a:ext uri="{FF2B5EF4-FFF2-40B4-BE49-F238E27FC236}">
                <a16:creationId xmlns:a16="http://schemas.microsoft.com/office/drawing/2014/main" xmlns="" id="{4B61D849-5FBF-4A88-BFAE-F93AE7CFE969}"/>
              </a:ext>
            </a:extLst>
          </p:cNvPr>
          <p:cNvSpPr/>
          <p:nvPr/>
        </p:nvSpPr>
        <p:spPr>
          <a:xfrm>
            <a:off x="7270109" y="569267"/>
            <a:ext cx="1951496" cy="523220"/>
          </a:xfrm>
          <a:prstGeom prst="rect">
            <a:avLst/>
          </a:prstGeom>
        </p:spPr>
        <p:txBody>
          <a:bodyPr wrap="none">
            <a:spAutoFit/>
          </a:bodyPr>
          <a:lstStyle/>
          <a:p>
            <a:pPr marL="6350" indent="7938" algn="r" rtl="1">
              <a:buNone/>
            </a:pPr>
            <a:r>
              <a:rPr lang="ar-AE" sz="2800" b="1" dirty="0" smtClean="0">
                <a:solidFill>
                  <a:srgbClr val="213446"/>
                </a:solidFill>
                <a:latin typeface="TheSans" panose="020B0503040302020203" pitchFamily="34" charset="-78"/>
                <a:ea typeface="GE SS Text Light" panose="020A0503020102020204" pitchFamily="18" charset="-78"/>
              </a:rPr>
              <a:t>أوائل الإمارات:</a:t>
            </a:r>
            <a:endParaRPr lang="en-US" sz="2800" b="1" dirty="0">
              <a:solidFill>
                <a:srgbClr val="213446"/>
              </a:solidFill>
              <a:latin typeface="TheSans" panose="020B0503040302020203" pitchFamily="34" charset="-78"/>
              <a:ea typeface="GE SS Text Light" panose="020A0503020102020204" pitchFamily="18"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F835EBC0-4275-4AD9-AB3A-994CD105AC6C}"/>
              </a:ext>
            </a:extLst>
          </p:cNvPr>
          <p:cNvSpPr/>
          <p:nvPr/>
        </p:nvSpPr>
        <p:spPr>
          <a:xfrm>
            <a:off x="146998" y="685800"/>
            <a:ext cx="3586802" cy="114300"/>
          </a:xfrm>
          <a:prstGeom prst="rect">
            <a:avLst/>
          </a:prstGeom>
          <a:solidFill>
            <a:srgbClr val="213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xmlns="" id="{55554B04-2A8E-4628-9F93-AF35878E7F4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46998" y="723900"/>
            <a:ext cx="9612004" cy="5981700"/>
          </a:xfrm>
          <a:prstGeom prst="rect">
            <a:avLst/>
          </a:prstGeom>
        </p:spPr>
      </p:pic>
      <p:sp>
        <p:nvSpPr>
          <p:cNvPr id="2" name="Rectangle 1"/>
          <p:cNvSpPr/>
          <p:nvPr/>
        </p:nvSpPr>
        <p:spPr>
          <a:xfrm>
            <a:off x="838200" y="1444525"/>
            <a:ext cx="8801100" cy="2585323"/>
          </a:xfrm>
          <a:prstGeom prst="rect">
            <a:avLst/>
          </a:prstGeom>
        </p:spPr>
        <p:txBody>
          <a:bodyPr wrap="square">
            <a:spAutoFit/>
          </a:bodyPr>
          <a:lstStyle/>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اسم الإنجاز: تعدد الجنسيات تحت سقف واحد – جامعة الإمارات</a:t>
            </a:r>
          </a:p>
          <a:p>
            <a:pPr algn="just" rtl="1"/>
            <a:endParaRPr lang="ar-AE" dirty="0">
              <a:solidFill>
                <a:srgbClr val="213446"/>
              </a:solidFill>
              <a:latin typeface="TheSans" panose="020B0503040302020203" pitchFamily="34" charset="-78"/>
              <a:ea typeface="GE SS Text Light" panose="020A0503020102020204" pitchFamily="18" charset="-78"/>
            </a:endParaRP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الإمارة: أبوظبي</a:t>
            </a:r>
          </a:p>
          <a:p>
            <a:pPr algn="just" rtl="1"/>
            <a:endParaRPr lang="ar-AE" dirty="0">
              <a:solidFill>
                <a:srgbClr val="213446"/>
              </a:solidFill>
              <a:latin typeface="TheSans" panose="020B0503040302020203" pitchFamily="34" charset="-78"/>
              <a:ea typeface="GE SS Text Light" panose="020A0503020102020204" pitchFamily="18" charset="-78"/>
            </a:endParaRP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نبذة عن الإنجاز: تعتبر جامعة الإمارات أول جامعة وطنية تضم عدد من مختلف الجنسيات حيث أنها تضم أكثر عن 65 جنسية مختلفة، وتعتبر الجامعة الوحيدة التي تضم هذا الكم من الطلبة في حرم جامعي واحد متكامل من المختبرات والتخصصات، </a:t>
            </a:r>
          </a:p>
          <a:p>
            <a:pPr algn="just" rtl="1"/>
            <a:endParaRPr lang="ar-AE" dirty="0">
              <a:solidFill>
                <a:srgbClr val="213446"/>
              </a:solidFill>
              <a:latin typeface="TheSans" panose="020B0503040302020203" pitchFamily="34" charset="-78"/>
              <a:ea typeface="GE SS Text Light" panose="020A0503020102020204" pitchFamily="18" charset="-78"/>
            </a:endParaRP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المرفقات: الشريحة التالية.</a:t>
            </a:r>
            <a:endParaRPr lang="en-GB" dirty="0" smtClean="0">
              <a:solidFill>
                <a:srgbClr val="213446"/>
              </a:solidFill>
              <a:latin typeface="TheSans" panose="020B0503040302020203" pitchFamily="34" charset="-78"/>
              <a:ea typeface="GE SS Text Light" panose="020A0503020102020204" pitchFamily="18" charset="-78"/>
            </a:endParaRPr>
          </a:p>
        </p:txBody>
      </p:sp>
      <p:pic>
        <p:nvPicPr>
          <p:cNvPr id="5" name="Graphic 4">
            <a:extLst>
              <a:ext uri="{FF2B5EF4-FFF2-40B4-BE49-F238E27FC236}">
                <a16:creationId xmlns:a16="http://schemas.microsoft.com/office/drawing/2014/main" xmlns="" id="{954F53C2-EAF6-4AE0-8FBC-8C7A7CFA457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496314" y="419100"/>
            <a:ext cx="6262688" cy="762000"/>
          </a:xfrm>
          <a:prstGeom prst="rect">
            <a:avLst/>
          </a:prstGeom>
        </p:spPr>
      </p:pic>
      <p:sp>
        <p:nvSpPr>
          <p:cNvPr id="7" name="Rectangle 6">
            <a:extLst>
              <a:ext uri="{FF2B5EF4-FFF2-40B4-BE49-F238E27FC236}">
                <a16:creationId xmlns:a16="http://schemas.microsoft.com/office/drawing/2014/main" xmlns="" id="{4B61D849-5FBF-4A88-BFAE-F93AE7CFE969}"/>
              </a:ext>
            </a:extLst>
          </p:cNvPr>
          <p:cNvSpPr/>
          <p:nvPr/>
        </p:nvSpPr>
        <p:spPr>
          <a:xfrm>
            <a:off x="8140931" y="569267"/>
            <a:ext cx="1618071" cy="461665"/>
          </a:xfrm>
          <a:prstGeom prst="rect">
            <a:avLst/>
          </a:prstGeom>
        </p:spPr>
        <p:txBody>
          <a:bodyPr wrap="none">
            <a:spAutoFit/>
          </a:bodyPr>
          <a:lstStyle/>
          <a:p>
            <a:pPr marL="6350" indent="7938" algn="r" rtl="1">
              <a:buNone/>
            </a:pPr>
            <a:r>
              <a:rPr lang="ar-AE" sz="2400" b="1" dirty="0" smtClean="0">
                <a:solidFill>
                  <a:srgbClr val="213446"/>
                </a:solidFill>
                <a:latin typeface="TheSans" panose="020B0503040302020203" pitchFamily="34" charset="-78"/>
                <a:ea typeface="GE SS Text Light" panose="020A0503020102020204" pitchFamily="18" charset="-78"/>
              </a:rPr>
              <a:t>تعدد الجنسيات</a:t>
            </a:r>
            <a:endParaRPr lang="en-US" sz="2400" b="1" dirty="0">
              <a:solidFill>
                <a:srgbClr val="213446"/>
              </a:solidFill>
              <a:latin typeface="TheSans" panose="020B0503040302020203" pitchFamily="34" charset="-78"/>
              <a:ea typeface="GE SS Text Light" panose="020A0503020102020204" pitchFamily="18" charset="-78"/>
            </a:endParaRPr>
          </a:p>
        </p:txBody>
      </p:sp>
    </p:spTree>
    <p:extLst>
      <p:ext uri="{BB962C8B-B14F-4D97-AF65-F5344CB8AC3E}">
        <p14:creationId xmlns:p14="http://schemas.microsoft.com/office/powerpoint/2010/main" val="619639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10" y="0"/>
            <a:ext cx="9916510" cy="6858000"/>
          </a:xfrm>
          <a:prstGeom prst="rect">
            <a:avLst/>
          </a:prstGeom>
        </p:spPr>
      </p:pic>
    </p:spTree>
    <p:extLst>
      <p:ext uri="{BB962C8B-B14F-4D97-AF65-F5344CB8AC3E}">
        <p14:creationId xmlns:p14="http://schemas.microsoft.com/office/powerpoint/2010/main" val="1726602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F835EBC0-4275-4AD9-AB3A-994CD105AC6C}"/>
              </a:ext>
            </a:extLst>
          </p:cNvPr>
          <p:cNvSpPr/>
          <p:nvPr/>
        </p:nvSpPr>
        <p:spPr>
          <a:xfrm>
            <a:off x="146998" y="685800"/>
            <a:ext cx="3586802" cy="114300"/>
          </a:xfrm>
          <a:prstGeom prst="rect">
            <a:avLst/>
          </a:prstGeom>
          <a:solidFill>
            <a:srgbClr val="213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xmlns="" id="{55554B04-2A8E-4628-9F93-AF35878E7F4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46998" y="723900"/>
            <a:ext cx="9612004" cy="5981700"/>
          </a:xfrm>
          <a:prstGeom prst="rect">
            <a:avLst/>
          </a:prstGeom>
        </p:spPr>
      </p:pic>
      <p:sp>
        <p:nvSpPr>
          <p:cNvPr id="2" name="Rectangle 1"/>
          <p:cNvSpPr/>
          <p:nvPr/>
        </p:nvSpPr>
        <p:spPr>
          <a:xfrm>
            <a:off x="247650" y="1426779"/>
            <a:ext cx="9410700" cy="4524315"/>
          </a:xfrm>
          <a:prstGeom prst="rect">
            <a:avLst/>
          </a:prstGeom>
        </p:spPr>
        <p:txBody>
          <a:bodyPr wrap="square">
            <a:spAutoFit/>
          </a:bodyPr>
          <a:lstStyle/>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أول كلية تقنية معلومات في الشرق الأوسط، وأول جامعة وطنية تطرح برامج بكالوريوس في تقنية المعلومات- أمن المعلومات- هندسة الحاسوب ووجو مراكز بحثية متخصصة.</a:t>
            </a: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أول كلية إدارة في الشرق الأوسط حصلت على الاعتماد الدولي، وتعتبر الكلية الوحيدة الحاصلة على الاعتماد الدولي في الإدارة والمحاسبة معاً.</a:t>
            </a: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أول مكتبة جامعية في دولة الإمارات تمتلك أكبر مخزون إلكتروني معرفي في الشرق الأوسط.</a:t>
            </a: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أول مختبر حكومي لزراعة أنسجة النخيل بالدولة.</a:t>
            </a: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وجود المركز الوطني للمياه.</a:t>
            </a: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وجود مركز أبحاث الطرق والمواصلات والسلامة المرورية.</a:t>
            </a: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وجود منصة تحاكي الزلازل الديناميكي الوحيد في الشرق الأوسط.</a:t>
            </a: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أول جامعة في الدولة تستضيف الدورة الرياضية للجامعات لدول مجلس التعاون الخليجي العربي سنة 2000.</a:t>
            </a: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أول جامعة قامت باستضافة جميع الأندية في الدولة لليوم الرياضي 1979.</a:t>
            </a: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أول جامعة تحصل على أكثر البطولات الرياضية على مستوى مؤسسات التعليم العالي في الدولة.</a:t>
            </a: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وجود </a:t>
            </a:r>
            <a:r>
              <a:rPr lang="ar-AE" smtClean="0">
                <a:solidFill>
                  <a:srgbClr val="213446"/>
                </a:solidFill>
                <a:latin typeface="TheSans" panose="020B0503040302020203" pitchFamily="34" charset="-78"/>
                <a:ea typeface="GE SS Text Light" panose="020A0503020102020204" pitchFamily="18" charset="-78"/>
              </a:rPr>
              <a:t>المركز </a:t>
            </a:r>
            <a:r>
              <a:rPr lang="ar-AE" smtClean="0">
                <a:solidFill>
                  <a:srgbClr val="213446"/>
                </a:solidFill>
                <a:latin typeface="TheSans" panose="020B0503040302020203" pitchFamily="34" charset="-78"/>
                <a:ea typeface="GE SS Text Light" panose="020A0503020102020204" pitchFamily="18" charset="-78"/>
              </a:rPr>
              <a:t>الجديد </a:t>
            </a:r>
            <a:r>
              <a:rPr lang="ar-AE" dirty="0" smtClean="0">
                <a:solidFill>
                  <a:srgbClr val="213446"/>
                </a:solidFill>
                <a:latin typeface="TheSans" panose="020B0503040302020203" pitchFamily="34" charset="-78"/>
                <a:ea typeface="GE SS Text Light" panose="020A0503020102020204" pitchFamily="18" charset="-78"/>
              </a:rPr>
              <a:t>لتقييم مخرجات التعلم في الشرق الأوسط.</a:t>
            </a: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يعتبر المؤتمر العالمي للجيوفيزياء الهندسية الذي تستضيفه وتنظمه الجامعة واحد من أفضل 5 مؤتمرات عالمية في هذا المجال والقريبة من السطح منذ 2015 حسب تصنيف الخبراء العالميين المختصين.</a:t>
            </a:r>
          </a:p>
          <a:p>
            <a:pPr marL="342900" indent="-342900" algn="just" rtl="1">
              <a:buFont typeface="Wingdings" panose="05000000000000000000" pitchFamily="2" charset="2"/>
              <a:buChar char="v"/>
            </a:pPr>
            <a:endParaRPr lang="en-GB" dirty="0" smtClean="0">
              <a:solidFill>
                <a:srgbClr val="213446"/>
              </a:solidFill>
              <a:latin typeface="TheSans" panose="020B0503040302020203" pitchFamily="34" charset="-78"/>
              <a:ea typeface="GE SS Text Light" panose="020A0503020102020204" pitchFamily="18" charset="-78"/>
            </a:endParaRPr>
          </a:p>
        </p:txBody>
      </p:sp>
      <p:pic>
        <p:nvPicPr>
          <p:cNvPr id="5" name="Graphic 4">
            <a:extLst>
              <a:ext uri="{FF2B5EF4-FFF2-40B4-BE49-F238E27FC236}">
                <a16:creationId xmlns:a16="http://schemas.microsoft.com/office/drawing/2014/main" xmlns="" id="{954F53C2-EAF6-4AE0-8FBC-8C7A7CFA457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496314" y="419100"/>
            <a:ext cx="6262688" cy="762000"/>
          </a:xfrm>
          <a:prstGeom prst="rect">
            <a:avLst/>
          </a:prstGeom>
        </p:spPr>
      </p:pic>
      <p:sp>
        <p:nvSpPr>
          <p:cNvPr id="7" name="Rectangle 6">
            <a:extLst>
              <a:ext uri="{FF2B5EF4-FFF2-40B4-BE49-F238E27FC236}">
                <a16:creationId xmlns:a16="http://schemas.microsoft.com/office/drawing/2014/main" xmlns="" id="{4B61D849-5FBF-4A88-BFAE-F93AE7CFE969}"/>
              </a:ext>
            </a:extLst>
          </p:cNvPr>
          <p:cNvSpPr/>
          <p:nvPr/>
        </p:nvSpPr>
        <p:spPr>
          <a:xfrm>
            <a:off x="7082948" y="569267"/>
            <a:ext cx="2676054" cy="461665"/>
          </a:xfrm>
          <a:prstGeom prst="rect">
            <a:avLst/>
          </a:prstGeom>
        </p:spPr>
        <p:txBody>
          <a:bodyPr wrap="none">
            <a:spAutoFit/>
          </a:bodyPr>
          <a:lstStyle/>
          <a:p>
            <a:pPr marL="6350" indent="7938" algn="r" rtl="1">
              <a:buNone/>
            </a:pPr>
            <a:r>
              <a:rPr lang="ar-AE" sz="2400" b="1" dirty="0" smtClean="0">
                <a:solidFill>
                  <a:srgbClr val="213446"/>
                </a:solidFill>
                <a:latin typeface="TheSans" panose="020B0503040302020203" pitchFamily="34" charset="-78"/>
                <a:ea typeface="GE SS Text Light" panose="020A0503020102020204" pitchFamily="18" charset="-78"/>
              </a:rPr>
              <a:t>إنجازات مختلفة للجامعة:</a:t>
            </a:r>
            <a:endParaRPr lang="en-US" sz="2400" b="1" dirty="0">
              <a:solidFill>
                <a:srgbClr val="213446"/>
              </a:solidFill>
              <a:latin typeface="TheSans" panose="020B0503040302020203" pitchFamily="34" charset="-78"/>
              <a:ea typeface="GE SS Text Light" panose="020A0503020102020204" pitchFamily="18" charset="-78"/>
            </a:endParaRPr>
          </a:p>
        </p:txBody>
      </p:sp>
    </p:spTree>
    <p:extLst>
      <p:ext uri="{BB962C8B-B14F-4D97-AF65-F5344CB8AC3E}">
        <p14:creationId xmlns:p14="http://schemas.microsoft.com/office/powerpoint/2010/main" val="2358052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F8BF72F4-A89E-4E34-95B9-1703A74BE240}"/>
              </a:ext>
            </a:extLst>
          </p:cNvPr>
          <p:cNvPicPr>
            <a:picLocks noChangeAspect="1"/>
          </p:cNvPicPr>
          <p:nvPr/>
        </p:nvPicPr>
        <p:blipFill rotWithShape="1">
          <a:blip r:embed="rId2"/>
          <a:srcRect l="7984" r="7984"/>
          <a:stretch/>
        </p:blipFill>
        <p:spPr>
          <a:xfrm>
            <a:off x="-1" y="990600"/>
            <a:ext cx="9906001" cy="5105400"/>
          </a:xfrm>
          <a:prstGeom prst="rect">
            <a:avLst/>
          </a:prstGeom>
        </p:spPr>
      </p:pic>
      <p:pic>
        <p:nvPicPr>
          <p:cNvPr id="8" name="Graphic 7">
            <a:extLst>
              <a:ext uri="{FF2B5EF4-FFF2-40B4-BE49-F238E27FC236}">
                <a16:creationId xmlns:a16="http://schemas.microsoft.com/office/drawing/2014/main" xmlns="" id="{9BB3A792-8C6D-48D5-8798-A9BD60613A0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 y="685800"/>
            <a:ext cx="2714625" cy="1295400"/>
          </a:xfrm>
          <a:prstGeom prst="rect">
            <a:avLst/>
          </a:prstGeom>
        </p:spPr>
      </p:pic>
      <p:pic>
        <p:nvPicPr>
          <p:cNvPr id="12" name="Graphic 11">
            <a:extLst>
              <a:ext uri="{FF2B5EF4-FFF2-40B4-BE49-F238E27FC236}">
                <a16:creationId xmlns:a16="http://schemas.microsoft.com/office/drawing/2014/main" xmlns="" id="{81C4B0FD-35D7-49FF-A9E8-E7C6F3634463}"/>
              </a:ext>
            </a:extLst>
          </p:cNvPr>
          <p:cNvPicPr>
            <a:picLocks noChangeAspect="1"/>
          </p:cNvPicPr>
          <p:nvPr/>
        </p:nvPicPr>
        <p:blipFill>
          <a:blip r:embed="rId5">
            <a:extLst>
              <a:ext uri="{96DAC541-7B7A-43D3-8B79-37D633B846F1}">
                <asvg:svgBlip xmlns="" xmlns:asvg="http://schemas.microsoft.com/office/drawing/2016/SVG/main" r:embed="rId8"/>
              </a:ext>
            </a:extLst>
          </a:blip>
          <a:stretch>
            <a:fillRect/>
          </a:stretch>
        </p:blipFill>
        <p:spPr>
          <a:xfrm>
            <a:off x="2895600" y="4761336"/>
            <a:ext cx="7059400" cy="1226991"/>
          </a:xfrm>
          <a:prstGeom prst="rect">
            <a:avLst/>
          </a:prstGeom>
        </p:spPr>
      </p:pic>
      <p:sp>
        <p:nvSpPr>
          <p:cNvPr id="11" name="Rectangle 10">
            <a:extLst>
              <a:ext uri="{FF2B5EF4-FFF2-40B4-BE49-F238E27FC236}">
                <a16:creationId xmlns:a16="http://schemas.microsoft.com/office/drawing/2014/main" xmlns="" id="{B0511FB6-E255-4B89-BFCE-858FC521F935}"/>
              </a:ext>
            </a:extLst>
          </p:cNvPr>
          <p:cNvSpPr/>
          <p:nvPr/>
        </p:nvSpPr>
        <p:spPr>
          <a:xfrm>
            <a:off x="3531759" y="4964093"/>
            <a:ext cx="5787082" cy="904863"/>
          </a:xfrm>
          <a:prstGeom prst="rect">
            <a:avLst/>
          </a:prstGeom>
        </p:spPr>
        <p:txBody>
          <a:bodyPr wrap="square">
            <a:spAutoFit/>
          </a:bodyPr>
          <a:lstStyle/>
          <a:p>
            <a:pPr marL="6350" lvl="0" indent="7938" algn="ctr" rtl="1">
              <a:spcBef>
                <a:spcPct val="20000"/>
              </a:spcBef>
              <a:defRPr/>
            </a:pPr>
            <a:r>
              <a:rPr lang="ar-AE" sz="2400" b="1" dirty="0" smtClean="0">
                <a:solidFill>
                  <a:srgbClr val="EBD155"/>
                </a:solidFill>
                <a:latin typeface="TheSans" panose="020B0503040302020203" pitchFamily="34" charset="-78"/>
                <a:ea typeface="GE SS Text Light" panose="020A0503020102020204" pitchFamily="18" charset="-78"/>
              </a:rPr>
              <a:t>جامعة الإمارات</a:t>
            </a:r>
          </a:p>
          <a:p>
            <a:pPr marL="6350" lvl="0" indent="7938" algn="ctr" rtl="1">
              <a:spcBef>
                <a:spcPct val="20000"/>
              </a:spcBef>
              <a:defRPr/>
            </a:pPr>
            <a:r>
              <a:rPr lang="ar-AE" sz="2400" b="1" dirty="0" smtClean="0">
                <a:solidFill>
                  <a:srgbClr val="EBD155"/>
                </a:solidFill>
                <a:latin typeface="TheSans" panose="020B0503040302020203" pitchFamily="34" charset="-78"/>
                <a:ea typeface="GE SS Text Light" panose="020A0503020102020204" pitchFamily="18" charset="-78"/>
              </a:rPr>
              <a:t>"إنجـاز زايد" يفخر به "أبنــاء زايد"</a:t>
            </a:r>
          </a:p>
        </p:txBody>
      </p:sp>
      <p:pic>
        <p:nvPicPr>
          <p:cNvPr id="13" name="Graphic 12">
            <a:extLst>
              <a:ext uri="{FF2B5EF4-FFF2-40B4-BE49-F238E27FC236}">
                <a16:creationId xmlns:a16="http://schemas.microsoft.com/office/drawing/2014/main" xmlns="" id="{D125F6A3-CC1A-4FEF-A7DD-6B4115DACE3E}"/>
              </a:ext>
            </a:extLst>
          </p:cNvPr>
          <p:cNvPicPr>
            <a:picLocks noChangeAspect="1"/>
          </p:cNvPicPr>
          <p:nvPr/>
        </p:nvPicPr>
        <p:blipFill rotWithShape="1">
          <a:blip r:embed="rId9">
            <a:extLst>
              <a:ext uri="{96DAC541-7B7A-43D3-8B79-37D633B846F1}">
                <asvg:svgBlip xmlns="" xmlns:asvg="http://schemas.microsoft.com/office/drawing/2016/SVG/main" r:embed="rId10"/>
              </a:ext>
            </a:extLst>
          </a:blip>
          <a:srcRect l="70567" t="-8317"/>
          <a:stretch/>
        </p:blipFill>
        <p:spPr>
          <a:xfrm>
            <a:off x="7696200" y="838201"/>
            <a:ext cx="2077824" cy="409888"/>
          </a:xfrm>
          <a:prstGeom prst="rect">
            <a:avLst/>
          </a:prstGeom>
        </p:spPr>
      </p:pic>
      <p:pic>
        <p:nvPicPr>
          <p:cNvPr id="2" name="Picture 1"/>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2714624" y="892932"/>
            <a:ext cx="1069100" cy="300425"/>
          </a:xfrm>
          <a:prstGeom prst="rect">
            <a:avLst/>
          </a:prstGeom>
        </p:spPr>
      </p:pic>
    </p:spTree>
    <p:extLst>
      <p:ext uri="{BB962C8B-B14F-4D97-AF65-F5344CB8AC3E}">
        <p14:creationId xmlns:p14="http://schemas.microsoft.com/office/powerpoint/2010/main" val="3168424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F835EBC0-4275-4AD9-AB3A-994CD105AC6C}"/>
              </a:ext>
            </a:extLst>
          </p:cNvPr>
          <p:cNvSpPr/>
          <p:nvPr/>
        </p:nvSpPr>
        <p:spPr>
          <a:xfrm>
            <a:off x="146998" y="685800"/>
            <a:ext cx="3586802" cy="114300"/>
          </a:xfrm>
          <a:prstGeom prst="rect">
            <a:avLst/>
          </a:prstGeom>
          <a:solidFill>
            <a:srgbClr val="213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xmlns="" id="{55554B04-2A8E-4628-9F93-AF35878E7F4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46998" y="723900"/>
            <a:ext cx="9612004" cy="5981700"/>
          </a:xfrm>
          <a:prstGeom prst="rect">
            <a:avLst/>
          </a:prstGeom>
        </p:spPr>
      </p:pic>
      <p:sp>
        <p:nvSpPr>
          <p:cNvPr id="2" name="Rectangle 1"/>
          <p:cNvSpPr/>
          <p:nvPr/>
        </p:nvSpPr>
        <p:spPr>
          <a:xfrm>
            <a:off x="838200" y="1444525"/>
            <a:ext cx="8801100" cy="3416320"/>
          </a:xfrm>
          <a:prstGeom prst="rect">
            <a:avLst/>
          </a:prstGeom>
        </p:spPr>
        <p:txBody>
          <a:bodyPr wrap="square">
            <a:spAutoFit/>
          </a:bodyPr>
          <a:lstStyle/>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اسم الإنجاز: جامعة الإمارات العربية المتحدة.</a:t>
            </a:r>
          </a:p>
          <a:p>
            <a:pPr algn="just" rtl="1"/>
            <a:endParaRPr lang="ar-AE" dirty="0">
              <a:solidFill>
                <a:srgbClr val="213446"/>
              </a:solidFill>
              <a:latin typeface="TheSans" panose="020B0503040302020203" pitchFamily="34" charset="-78"/>
              <a:ea typeface="GE SS Text Light" panose="020A0503020102020204" pitchFamily="18" charset="-78"/>
            </a:endParaRP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الإمارة: أبوظبي</a:t>
            </a:r>
          </a:p>
          <a:p>
            <a:pPr algn="just" rtl="1"/>
            <a:endParaRPr lang="ar-AE" dirty="0">
              <a:solidFill>
                <a:srgbClr val="213446"/>
              </a:solidFill>
              <a:latin typeface="TheSans" panose="020B0503040302020203" pitchFamily="34" charset="-78"/>
              <a:ea typeface="GE SS Text Light" panose="020A0503020102020204" pitchFamily="18" charset="-78"/>
            </a:endParaRP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نبذة عن الإنجاز: أول جامعة وطنية تأسست عام 1976 بتوجيهات المغفور له بإذن الله الشيخ زايد بن سلطان آل نهيان -طيّب الله ثراه- .. خرّجت الجامعة أكبر عدد من المواطنين حيث بلغ عددهم أكثر من 65 ألف خريج يتبوأ أغلبهم مناصب قيادية ووزارية في الدولة. وتعتبر أول جامعة تطرح برامج الماجستير والدكتوراة حيث كان ماجستير علوم البيئة في عام 1991 هو أول برنامج دراسات عليا يطرح في دولة الإمارات، وأول جامعة تنظم برنامج ابتعاث وطني لإعداد أعضاء هيئة التدريس المواطنين، بالإضافة فهي تضم أكبر عدد من البرامج الأكاديمية المعترف بها دولياً بين جميع الجامعات الموجودة في الدولة.</a:t>
            </a:r>
            <a:endParaRPr lang="ar-AE" dirty="0">
              <a:solidFill>
                <a:srgbClr val="213446"/>
              </a:solidFill>
              <a:latin typeface="TheSans" panose="020B0503040302020203" pitchFamily="34" charset="-78"/>
              <a:ea typeface="GE SS Text Light" panose="020A0503020102020204" pitchFamily="18" charset="-78"/>
            </a:endParaRPr>
          </a:p>
          <a:p>
            <a:pPr algn="just" rtl="1"/>
            <a:endParaRPr lang="ar-AE" dirty="0">
              <a:solidFill>
                <a:srgbClr val="213446"/>
              </a:solidFill>
              <a:latin typeface="TheSans" panose="020B0503040302020203" pitchFamily="34" charset="-78"/>
              <a:ea typeface="GE SS Text Light" panose="020A0503020102020204" pitchFamily="18" charset="-78"/>
            </a:endParaRP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المرفقات: الشريحة التالية.</a:t>
            </a:r>
            <a:endParaRPr lang="en-GB" dirty="0" smtClean="0">
              <a:solidFill>
                <a:srgbClr val="213446"/>
              </a:solidFill>
              <a:latin typeface="TheSans" panose="020B0503040302020203" pitchFamily="34" charset="-78"/>
              <a:ea typeface="GE SS Text Light" panose="020A0503020102020204" pitchFamily="18" charset="-78"/>
            </a:endParaRPr>
          </a:p>
        </p:txBody>
      </p:sp>
      <p:pic>
        <p:nvPicPr>
          <p:cNvPr id="5" name="Graphic 4">
            <a:extLst>
              <a:ext uri="{FF2B5EF4-FFF2-40B4-BE49-F238E27FC236}">
                <a16:creationId xmlns:a16="http://schemas.microsoft.com/office/drawing/2014/main" xmlns="" id="{954F53C2-EAF6-4AE0-8FBC-8C7A7CFA457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496314" y="419100"/>
            <a:ext cx="6262688" cy="762000"/>
          </a:xfrm>
          <a:prstGeom prst="rect">
            <a:avLst/>
          </a:prstGeom>
        </p:spPr>
      </p:pic>
      <p:sp>
        <p:nvSpPr>
          <p:cNvPr id="7" name="Rectangle 6">
            <a:extLst>
              <a:ext uri="{FF2B5EF4-FFF2-40B4-BE49-F238E27FC236}">
                <a16:creationId xmlns:a16="http://schemas.microsoft.com/office/drawing/2014/main" xmlns="" id="{4B61D849-5FBF-4A88-BFAE-F93AE7CFE969}"/>
              </a:ext>
            </a:extLst>
          </p:cNvPr>
          <p:cNvSpPr/>
          <p:nvPr/>
        </p:nvSpPr>
        <p:spPr>
          <a:xfrm>
            <a:off x="6483426" y="569267"/>
            <a:ext cx="3275576" cy="461665"/>
          </a:xfrm>
          <a:prstGeom prst="rect">
            <a:avLst/>
          </a:prstGeom>
        </p:spPr>
        <p:txBody>
          <a:bodyPr wrap="none">
            <a:spAutoFit/>
          </a:bodyPr>
          <a:lstStyle/>
          <a:p>
            <a:pPr marL="6350" indent="7938" algn="r" rtl="1">
              <a:buNone/>
            </a:pPr>
            <a:r>
              <a:rPr lang="ar-AE" sz="2400" b="1" dirty="0" smtClean="0">
                <a:solidFill>
                  <a:srgbClr val="213446"/>
                </a:solidFill>
                <a:latin typeface="TheSans" panose="020B0503040302020203" pitchFamily="34" charset="-78"/>
                <a:ea typeface="GE SS Text Light" panose="020A0503020102020204" pitchFamily="18" charset="-78"/>
              </a:rPr>
              <a:t>جامعة الإمارات العربية المتحدة</a:t>
            </a:r>
            <a:endParaRPr lang="en-US" sz="2400" b="1" dirty="0">
              <a:solidFill>
                <a:srgbClr val="213446"/>
              </a:solidFill>
              <a:latin typeface="TheSans" panose="020B0503040302020203" pitchFamily="34" charset="-78"/>
              <a:ea typeface="GE SS Text Light" panose="020A0503020102020204" pitchFamily="18" charset="-78"/>
            </a:endParaRPr>
          </a:p>
        </p:txBody>
      </p:sp>
    </p:spTree>
    <p:extLst>
      <p:ext uri="{BB962C8B-B14F-4D97-AF65-F5344CB8AC3E}">
        <p14:creationId xmlns:p14="http://schemas.microsoft.com/office/powerpoint/2010/main" val="2272562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val="2552293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28" y="0"/>
            <a:ext cx="9903372" cy="6858000"/>
          </a:xfrm>
          <a:prstGeom prst="rect">
            <a:avLst/>
          </a:prstGeom>
        </p:spPr>
      </p:pic>
    </p:spTree>
    <p:extLst>
      <p:ext uri="{BB962C8B-B14F-4D97-AF65-F5344CB8AC3E}">
        <p14:creationId xmlns:p14="http://schemas.microsoft.com/office/powerpoint/2010/main" val="3066224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F835EBC0-4275-4AD9-AB3A-994CD105AC6C}"/>
              </a:ext>
            </a:extLst>
          </p:cNvPr>
          <p:cNvSpPr/>
          <p:nvPr/>
        </p:nvSpPr>
        <p:spPr>
          <a:xfrm>
            <a:off x="146998" y="685800"/>
            <a:ext cx="3586802" cy="114300"/>
          </a:xfrm>
          <a:prstGeom prst="rect">
            <a:avLst/>
          </a:prstGeom>
          <a:solidFill>
            <a:srgbClr val="213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xmlns="" id="{55554B04-2A8E-4628-9F93-AF35878E7F4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46998" y="723900"/>
            <a:ext cx="9612004" cy="5981700"/>
          </a:xfrm>
          <a:prstGeom prst="rect">
            <a:avLst/>
          </a:prstGeom>
        </p:spPr>
      </p:pic>
      <p:sp>
        <p:nvSpPr>
          <p:cNvPr id="2" name="Rectangle 1"/>
          <p:cNvSpPr/>
          <p:nvPr/>
        </p:nvSpPr>
        <p:spPr>
          <a:xfrm>
            <a:off x="838200" y="1444525"/>
            <a:ext cx="8801100" cy="3416320"/>
          </a:xfrm>
          <a:prstGeom prst="rect">
            <a:avLst/>
          </a:prstGeom>
        </p:spPr>
        <p:txBody>
          <a:bodyPr wrap="square">
            <a:spAutoFit/>
          </a:bodyPr>
          <a:lstStyle/>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اسم الإنجاز: مرتبة الخمس نجوم في تصنيف </a:t>
            </a:r>
            <a:r>
              <a:rPr lang="en-GB" dirty="0" smtClean="0">
                <a:solidFill>
                  <a:srgbClr val="213446"/>
                </a:solidFill>
                <a:latin typeface="TheSans" panose="020B0503040302020203" pitchFamily="34" charset="-78"/>
                <a:ea typeface="GE SS Text Light" panose="020A0503020102020204" pitchFamily="18" charset="-78"/>
              </a:rPr>
              <a:t>QS Stars</a:t>
            </a:r>
            <a:endParaRPr lang="ar-AE" dirty="0" smtClean="0">
              <a:solidFill>
                <a:srgbClr val="213446"/>
              </a:solidFill>
              <a:latin typeface="TheSans" panose="020B0503040302020203" pitchFamily="34" charset="-78"/>
              <a:ea typeface="GE SS Text Light" panose="020A0503020102020204" pitchFamily="18" charset="-78"/>
            </a:endParaRPr>
          </a:p>
          <a:p>
            <a:pPr algn="just" rtl="1"/>
            <a:endParaRPr lang="ar-AE" dirty="0">
              <a:solidFill>
                <a:srgbClr val="213446"/>
              </a:solidFill>
              <a:latin typeface="TheSans" panose="020B0503040302020203" pitchFamily="34" charset="-78"/>
              <a:ea typeface="GE SS Text Light" panose="020A0503020102020204" pitchFamily="18" charset="-78"/>
            </a:endParaRP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الإمارة: أبوظبي</a:t>
            </a:r>
          </a:p>
          <a:p>
            <a:pPr algn="just" rtl="1"/>
            <a:endParaRPr lang="ar-AE" dirty="0">
              <a:solidFill>
                <a:srgbClr val="213446"/>
              </a:solidFill>
              <a:latin typeface="TheSans" panose="020B0503040302020203" pitchFamily="34" charset="-78"/>
              <a:ea typeface="GE SS Text Light" panose="020A0503020102020204" pitchFamily="18" charset="-78"/>
            </a:endParaRP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نبذة عن الإنجاز:</a:t>
            </a:r>
            <a:r>
              <a:rPr lang="en-GB" dirty="0" smtClean="0">
                <a:solidFill>
                  <a:srgbClr val="213446"/>
                </a:solidFill>
                <a:latin typeface="TheSans" panose="020B0503040302020203" pitchFamily="34" charset="-78"/>
                <a:ea typeface="GE SS Text Light" panose="020A0503020102020204" pitchFamily="18" charset="-78"/>
              </a:rPr>
              <a:t> </a:t>
            </a:r>
            <a:r>
              <a:rPr lang="ar-AE" dirty="0" smtClean="0">
                <a:solidFill>
                  <a:srgbClr val="213446"/>
                </a:solidFill>
                <a:latin typeface="TheSans" panose="020B0503040302020203" pitchFamily="34" charset="-78"/>
                <a:ea typeface="GE SS Text Light" panose="020A0503020102020204" pitchFamily="18" charset="-78"/>
              </a:rPr>
              <a:t>تعتبر جامعة الإمارات العربية المتحدة أول جامعة في الدولة تحقق هذا الإنجاز وإحراز مرتبة الخمس نجوم، باعتباره مقياس عالمي لتصنيف الجامعات.</a:t>
            </a:r>
          </a:p>
          <a:p>
            <a:pPr algn="just"/>
            <a:r>
              <a:rPr lang="en-GB" dirty="0" smtClean="0">
                <a:solidFill>
                  <a:srgbClr val="213446"/>
                </a:solidFill>
                <a:latin typeface="TheSans" panose="020B0503040302020203" pitchFamily="34" charset="-78"/>
                <a:ea typeface="GE SS Text Light" panose="020A0503020102020204" pitchFamily="18" charset="-78"/>
              </a:rPr>
              <a:t>Total Number of field patents is 296.</a:t>
            </a:r>
          </a:p>
          <a:p>
            <a:pPr algn="just"/>
            <a:r>
              <a:rPr lang="en-GB" dirty="0" smtClean="0">
                <a:solidFill>
                  <a:srgbClr val="213446"/>
                </a:solidFill>
                <a:latin typeface="TheSans" panose="020B0503040302020203" pitchFamily="34" charset="-78"/>
                <a:ea typeface="GE SS Text Light" panose="020A0503020102020204" pitchFamily="18" charset="-78"/>
              </a:rPr>
              <a:t>Total Number of granted patents is 93.</a:t>
            </a:r>
          </a:p>
          <a:p>
            <a:pPr algn="just"/>
            <a:r>
              <a:rPr lang="en-GB" dirty="0" smtClean="0">
                <a:solidFill>
                  <a:srgbClr val="213446"/>
                </a:solidFill>
                <a:latin typeface="TheSans" panose="020B0503040302020203" pitchFamily="34" charset="-78"/>
                <a:ea typeface="GE SS Text Light" panose="020A0503020102020204" pitchFamily="18" charset="-78"/>
              </a:rPr>
              <a:t>In 2018, only 24 patents are granted.</a:t>
            </a:r>
          </a:p>
          <a:p>
            <a:pPr algn="just"/>
            <a:r>
              <a:rPr lang="en-GB" dirty="0" smtClean="0">
                <a:solidFill>
                  <a:srgbClr val="213446"/>
                </a:solidFill>
                <a:latin typeface="TheSans" panose="020B0503040302020203" pitchFamily="34" charset="-78"/>
                <a:ea typeface="GE SS Text Light" panose="020A0503020102020204" pitchFamily="18" charset="-78"/>
              </a:rPr>
              <a:t>8 research </a:t>
            </a:r>
            <a:r>
              <a:rPr lang="en-GB" dirty="0" err="1" smtClean="0">
                <a:solidFill>
                  <a:srgbClr val="213446"/>
                </a:solidFill>
                <a:latin typeface="TheSans" panose="020B0503040302020203" pitchFamily="34" charset="-78"/>
                <a:ea typeface="GE SS Text Light" panose="020A0503020102020204" pitchFamily="18" charset="-78"/>
              </a:rPr>
              <a:t>centers</a:t>
            </a:r>
            <a:r>
              <a:rPr lang="en-GB" dirty="0" smtClean="0">
                <a:solidFill>
                  <a:srgbClr val="213446"/>
                </a:solidFill>
                <a:latin typeface="TheSans" panose="020B0503040302020203" pitchFamily="34" charset="-78"/>
                <a:ea typeface="GE SS Text Light" panose="020A0503020102020204" pitchFamily="18" charset="-78"/>
              </a:rPr>
              <a:t> in the areas of priority of the National Agenda.</a:t>
            </a:r>
            <a:endParaRPr lang="ar-AE" dirty="0" smtClean="0">
              <a:solidFill>
                <a:srgbClr val="213446"/>
              </a:solidFill>
              <a:latin typeface="TheSans" panose="020B0503040302020203" pitchFamily="34" charset="-78"/>
              <a:ea typeface="GE SS Text Light" panose="020A0503020102020204" pitchFamily="18" charset="-78"/>
            </a:endParaRPr>
          </a:p>
          <a:p>
            <a:pPr algn="just" rtl="1"/>
            <a:endParaRPr lang="ar-AE" dirty="0">
              <a:solidFill>
                <a:srgbClr val="213446"/>
              </a:solidFill>
              <a:latin typeface="TheSans" panose="020B0503040302020203" pitchFamily="34" charset="-78"/>
              <a:ea typeface="GE SS Text Light" panose="020A0503020102020204" pitchFamily="18" charset="-78"/>
            </a:endParaRP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المرفقات: الشريحة التالية.</a:t>
            </a:r>
            <a:endParaRPr lang="en-GB" dirty="0" smtClean="0">
              <a:solidFill>
                <a:srgbClr val="213446"/>
              </a:solidFill>
              <a:latin typeface="TheSans" panose="020B0503040302020203" pitchFamily="34" charset="-78"/>
              <a:ea typeface="GE SS Text Light" panose="020A0503020102020204" pitchFamily="18" charset="-78"/>
            </a:endParaRPr>
          </a:p>
        </p:txBody>
      </p:sp>
      <p:pic>
        <p:nvPicPr>
          <p:cNvPr id="5" name="Graphic 4">
            <a:extLst>
              <a:ext uri="{FF2B5EF4-FFF2-40B4-BE49-F238E27FC236}">
                <a16:creationId xmlns:a16="http://schemas.microsoft.com/office/drawing/2014/main" xmlns="" id="{954F53C2-EAF6-4AE0-8FBC-8C7A7CFA457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496314" y="419100"/>
            <a:ext cx="6262688" cy="762000"/>
          </a:xfrm>
          <a:prstGeom prst="rect">
            <a:avLst/>
          </a:prstGeom>
        </p:spPr>
      </p:pic>
      <p:sp>
        <p:nvSpPr>
          <p:cNvPr id="7" name="Rectangle 6">
            <a:extLst>
              <a:ext uri="{FF2B5EF4-FFF2-40B4-BE49-F238E27FC236}">
                <a16:creationId xmlns:a16="http://schemas.microsoft.com/office/drawing/2014/main" xmlns="" id="{4B61D849-5FBF-4A88-BFAE-F93AE7CFE969}"/>
              </a:ext>
            </a:extLst>
          </p:cNvPr>
          <p:cNvSpPr/>
          <p:nvPr/>
        </p:nvSpPr>
        <p:spPr>
          <a:xfrm>
            <a:off x="5383702" y="569267"/>
            <a:ext cx="4375300" cy="461665"/>
          </a:xfrm>
          <a:prstGeom prst="rect">
            <a:avLst/>
          </a:prstGeom>
        </p:spPr>
        <p:txBody>
          <a:bodyPr wrap="none">
            <a:spAutoFit/>
          </a:bodyPr>
          <a:lstStyle/>
          <a:p>
            <a:pPr marL="6350" indent="7938" algn="r" rtl="1">
              <a:buNone/>
            </a:pPr>
            <a:r>
              <a:rPr lang="ar-AE" sz="2400" b="1" dirty="0" smtClean="0">
                <a:solidFill>
                  <a:srgbClr val="213446"/>
                </a:solidFill>
                <a:latin typeface="TheSans" panose="020B0503040302020203" pitchFamily="34" charset="-78"/>
                <a:ea typeface="GE SS Text Light" panose="020A0503020102020204" pitchFamily="18" charset="-78"/>
              </a:rPr>
              <a:t>مرتبة الخمس نجوم – تصنيف </a:t>
            </a:r>
            <a:r>
              <a:rPr lang="en-GB" sz="2400" b="1" dirty="0" smtClean="0">
                <a:solidFill>
                  <a:srgbClr val="213446"/>
                </a:solidFill>
                <a:latin typeface="TheSans" panose="020B0503040302020203" pitchFamily="34" charset="-78"/>
                <a:ea typeface="GE SS Text Light" panose="020A0503020102020204" pitchFamily="18" charset="-78"/>
              </a:rPr>
              <a:t>QS Stars</a:t>
            </a:r>
            <a:endParaRPr lang="en-US" sz="2400" b="1" dirty="0">
              <a:solidFill>
                <a:srgbClr val="213446"/>
              </a:solidFill>
              <a:latin typeface="TheSans" panose="020B0503040302020203" pitchFamily="34" charset="-78"/>
              <a:ea typeface="GE SS Text Light" panose="020A0503020102020204" pitchFamily="18" charset="-78"/>
            </a:endParaRPr>
          </a:p>
        </p:txBody>
      </p:sp>
    </p:spTree>
    <p:extLst>
      <p:ext uri="{BB962C8B-B14F-4D97-AF65-F5344CB8AC3E}">
        <p14:creationId xmlns:p14="http://schemas.microsoft.com/office/powerpoint/2010/main" val="1178189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val="2272457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F835EBC0-4275-4AD9-AB3A-994CD105AC6C}"/>
              </a:ext>
            </a:extLst>
          </p:cNvPr>
          <p:cNvSpPr/>
          <p:nvPr/>
        </p:nvSpPr>
        <p:spPr>
          <a:xfrm>
            <a:off x="146998" y="685800"/>
            <a:ext cx="3586802" cy="114300"/>
          </a:xfrm>
          <a:prstGeom prst="rect">
            <a:avLst/>
          </a:prstGeom>
          <a:solidFill>
            <a:srgbClr val="213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xmlns="" id="{55554B04-2A8E-4628-9F93-AF35878E7F4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46998" y="723900"/>
            <a:ext cx="9612004" cy="5981700"/>
          </a:xfrm>
          <a:prstGeom prst="rect">
            <a:avLst/>
          </a:prstGeom>
        </p:spPr>
      </p:pic>
      <p:sp>
        <p:nvSpPr>
          <p:cNvPr id="2" name="Rectangle 1"/>
          <p:cNvSpPr/>
          <p:nvPr/>
        </p:nvSpPr>
        <p:spPr>
          <a:xfrm>
            <a:off x="838200" y="1444525"/>
            <a:ext cx="8801100" cy="2862322"/>
          </a:xfrm>
          <a:prstGeom prst="rect">
            <a:avLst/>
          </a:prstGeom>
        </p:spPr>
        <p:txBody>
          <a:bodyPr wrap="square">
            <a:spAutoFit/>
          </a:bodyPr>
          <a:lstStyle/>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اسم الإنجاز: الاعتماد الدولي المؤسسي </a:t>
            </a:r>
            <a:r>
              <a:rPr lang="en-GB" dirty="0" smtClean="0">
                <a:solidFill>
                  <a:srgbClr val="213446"/>
                </a:solidFill>
                <a:latin typeface="TheSans" panose="020B0503040302020203" pitchFamily="34" charset="-78"/>
                <a:ea typeface="GE SS Text Light" panose="020A0503020102020204" pitchFamily="18" charset="-78"/>
              </a:rPr>
              <a:t>WSCUC</a:t>
            </a:r>
          </a:p>
          <a:p>
            <a:pPr algn="just" rtl="1"/>
            <a:endParaRPr lang="ar-AE" dirty="0">
              <a:solidFill>
                <a:srgbClr val="213446"/>
              </a:solidFill>
              <a:latin typeface="TheSans" panose="020B0503040302020203" pitchFamily="34" charset="-78"/>
              <a:ea typeface="GE SS Text Light" panose="020A0503020102020204" pitchFamily="18" charset="-78"/>
            </a:endParaRP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الإمارة: أبوظبي</a:t>
            </a:r>
          </a:p>
          <a:p>
            <a:pPr algn="just" rtl="1"/>
            <a:endParaRPr lang="ar-AE" dirty="0">
              <a:solidFill>
                <a:srgbClr val="213446"/>
              </a:solidFill>
              <a:latin typeface="TheSans" panose="020B0503040302020203" pitchFamily="34" charset="-78"/>
              <a:ea typeface="GE SS Text Light" panose="020A0503020102020204" pitchFamily="18" charset="-78"/>
            </a:endParaRP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نبذة </a:t>
            </a:r>
            <a:r>
              <a:rPr lang="ar-AE" dirty="0">
                <a:solidFill>
                  <a:srgbClr val="213446"/>
                </a:solidFill>
                <a:latin typeface="TheSans" panose="020B0503040302020203" pitchFamily="34" charset="-78"/>
                <a:ea typeface="GE SS Text Light" panose="020A0503020102020204" pitchFamily="18" charset="-78"/>
              </a:rPr>
              <a:t>عن الإنجاز</a:t>
            </a:r>
            <a:r>
              <a:rPr lang="ar-AE" dirty="0" smtClean="0">
                <a:solidFill>
                  <a:srgbClr val="213446"/>
                </a:solidFill>
                <a:latin typeface="TheSans" panose="020B0503040302020203" pitchFamily="34" charset="-78"/>
                <a:ea typeface="GE SS Text Light" panose="020A0503020102020204" pitchFamily="18" charset="-78"/>
              </a:rPr>
              <a:t>: أول </a:t>
            </a:r>
            <a:r>
              <a:rPr lang="ar-AE" dirty="0">
                <a:solidFill>
                  <a:srgbClr val="213446"/>
                </a:solidFill>
                <a:latin typeface="TheSans" panose="020B0503040302020203" pitchFamily="34" charset="-78"/>
                <a:ea typeface="GE SS Text Light" panose="020A0503020102020204" pitchFamily="18" charset="-78"/>
              </a:rPr>
              <a:t>جامعة حكومية في العالم (خارج الولايات المتحدة الأمريكية) </a:t>
            </a:r>
            <a:r>
              <a:rPr lang="ar-AE" dirty="0" smtClean="0">
                <a:solidFill>
                  <a:srgbClr val="213446"/>
                </a:solidFill>
                <a:latin typeface="TheSans" panose="020B0503040302020203" pitchFamily="34" charset="-78"/>
                <a:ea typeface="GE SS Text Light" panose="020A0503020102020204" pitchFamily="18" charset="-78"/>
              </a:rPr>
              <a:t>تحصل على الاعتماد الدولي المؤسسي من هيئة الاعتماد الأكاديمي </a:t>
            </a:r>
            <a:r>
              <a:rPr lang="en-GB" dirty="0" smtClean="0">
                <a:solidFill>
                  <a:srgbClr val="213446"/>
                </a:solidFill>
                <a:latin typeface="TheSans" panose="020B0503040302020203" pitchFamily="34" charset="-78"/>
                <a:ea typeface="GE SS Text Light" panose="020A0503020102020204" pitchFamily="18" charset="-78"/>
              </a:rPr>
              <a:t>WSCUC</a:t>
            </a:r>
            <a:r>
              <a:rPr lang="ar-AE" dirty="0" smtClean="0">
                <a:solidFill>
                  <a:srgbClr val="213446"/>
                </a:solidFill>
                <a:latin typeface="TheSans" panose="020B0503040302020203" pitchFamily="34" charset="-78"/>
                <a:ea typeface="GE SS Text Light" panose="020A0503020102020204" pitchFamily="18" charset="-78"/>
              </a:rPr>
              <a:t>. وبذلك تعتبر جامعة الإمارات العربية المتحدة أول جامعة تحصل على الاعتمادات الأكاديمية الدولية والعالمية.</a:t>
            </a:r>
            <a:endParaRPr lang="ar-AE" dirty="0">
              <a:solidFill>
                <a:srgbClr val="213446"/>
              </a:solidFill>
              <a:latin typeface="TheSans" panose="020B0503040302020203" pitchFamily="34" charset="-78"/>
              <a:ea typeface="GE SS Text Light" panose="020A0503020102020204" pitchFamily="18" charset="-78"/>
            </a:endParaRPr>
          </a:p>
          <a:p>
            <a:pPr marL="342900" indent="-342900" algn="just" rtl="1">
              <a:buFont typeface="Wingdings" panose="05000000000000000000" pitchFamily="2" charset="2"/>
              <a:buChar char="v"/>
            </a:pPr>
            <a:endParaRPr lang="ar-AE" dirty="0" smtClean="0">
              <a:solidFill>
                <a:srgbClr val="213446"/>
              </a:solidFill>
              <a:latin typeface="TheSans" panose="020B0503040302020203" pitchFamily="34" charset="-78"/>
              <a:ea typeface="GE SS Text Light" panose="020A0503020102020204" pitchFamily="18" charset="-78"/>
            </a:endParaRPr>
          </a:p>
          <a:p>
            <a:pPr algn="just" rtl="1"/>
            <a:endParaRPr lang="ar-AE" dirty="0">
              <a:solidFill>
                <a:srgbClr val="213446"/>
              </a:solidFill>
              <a:latin typeface="TheSans" panose="020B0503040302020203" pitchFamily="34" charset="-78"/>
              <a:ea typeface="GE SS Text Light" panose="020A0503020102020204" pitchFamily="18" charset="-78"/>
            </a:endParaRPr>
          </a:p>
          <a:p>
            <a:pPr marL="342900" indent="-342900" algn="just" rtl="1">
              <a:buFont typeface="Wingdings" panose="05000000000000000000" pitchFamily="2" charset="2"/>
              <a:buChar char="v"/>
            </a:pPr>
            <a:r>
              <a:rPr lang="ar-AE" dirty="0" smtClean="0">
                <a:solidFill>
                  <a:srgbClr val="213446"/>
                </a:solidFill>
                <a:latin typeface="TheSans" panose="020B0503040302020203" pitchFamily="34" charset="-78"/>
                <a:ea typeface="GE SS Text Light" panose="020A0503020102020204" pitchFamily="18" charset="-78"/>
              </a:rPr>
              <a:t>المرفقات: الشريحة التالية.</a:t>
            </a:r>
            <a:endParaRPr lang="en-GB" dirty="0" smtClean="0">
              <a:solidFill>
                <a:srgbClr val="213446"/>
              </a:solidFill>
              <a:latin typeface="TheSans" panose="020B0503040302020203" pitchFamily="34" charset="-78"/>
              <a:ea typeface="GE SS Text Light" panose="020A0503020102020204" pitchFamily="18" charset="-78"/>
            </a:endParaRPr>
          </a:p>
        </p:txBody>
      </p:sp>
      <p:pic>
        <p:nvPicPr>
          <p:cNvPr id="5" name="Graphic 4">
            <a:extLst>
              <a:ext uri="{FF2B5EF4-FFF2-40B4-BE49-F238E27FC236}">
                <a16:creationId xmlns:a16="http://schemas.microsoft.com/office/drawing/2014/main" xmlns="" id="{954F53C2-EAF6-4AE0-8FBC-8C7A7CFA457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496314" y="419100"/>
            <a:ext cx="6262688" cy="762000"/>
          </a:xfrm>
          <a:prstGeom prst="rect">
            <a:avLst/>
          </a:prstGeom>
        </p:spPr>
      </p:pic>
      <p:sp>
        <p:nvSpPr>
          <p:cNvPr id="7" name="Rectangle 6">
            <a:extLst>
              <a:ext uri="{FF2B5EF4-FFF2-40B4-BE49-F238E27FC236}">
                <a16:creationId xmlns:a16="http://schemas.microsoft.com/office/drawing/2014/main" xmlns="" id="{4B61D849-5FBF-4A88-BFAE-F93AE7CFE969}"/>
              </a:ext>
            </a:extLst>
          </p:cNvPr>
          <p:cNvSpPr/>
          <p:nvPr/>
        </p:nvSpPr>
        <p:spPr>
          <a:xfrm>
            <a:off x="6937076" y="569267"/>
            <a:ext cx="2821926" cy="461665"/>
          </a:xfrm>
          <a:prstGeom prst="rect">
            <a:avLst/>
          </a:prstGeom>
        </p:spPr>
        <p:txBody>
          <a:bodyPr wrap="none">
            <a:spAutoFit/>
          </a:bodyPr>
          <a:lstStyle/>
          <a:p>
            <a:pPr marL="6350" indent="7938" algn="r" rtl="1">
              <a:buNone/>
            </a:pPr>
            <a:r>
              <a:rPr lang="ar-AE" sz="2400" b="1" dirty="0" smtClean="0">
                <a:solidFill>
                  <a:srgbClr val="213446"/>
                </a:solidFill>
                <a:latin typeface="TheSans" panose="020B0503040302020203" pitchFamily="34" charset="-78"/>
                <a:ea typeface="GE SS Text Light" panose="020A0503020102020204" pitchFamily="18" charset="-78"/>
              </a:rPr>
              <a:t>الاعتماد الدولي المؤسسي </a:t>
            </a:r>
            <a:endParaRPr lang="en-US" sz="2400" b="1" dirty="0">
              <a:solidFill>
                <a:srgbClr val="213446"/>
              </a:solidFill>
              <a:latin typeface="TheSans" panose="020B0503040302020203" pitchFamily="34" charset="-78"/>
              <a:ea typeface="GE SS Text Light" panose="020A0503020102020204" pitchFamily="18" charset="-78"/>
            </a:endParaRPr>
          </a:p>
        </p:txBody>
      </p:sp>
    </p:spTree>
    <p:extLst>
      <p:ext uri="{BB962C8B-B14F-4D97-AF65-F5344CB8AC3E}">
        <p14:creationId xmlns:p14="http://schemas.microsoft.com/office/powerpoint/2010/main" val="784828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628"/>
            <a:ext cx="9906000" cy="6855372"/>
          </a:xfrm>
          <a:prstGeom prst="rect">
            <a:avLst/>
          </a:prstGeom>
        </p:spPr>
      </p:pic>
    </p:spTree>
    <p:extLst>
      <p:ext uri="{BB962C8B-B14F-4D97-AF65-F5344CB8AC3E}">
        <p14:creationId xmlns:p14="http://schemas.microsoft.com/office/powerpoint/2010/main" val="251329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1706</TotalTime>
  <Words>1117</Words>
  <Application>Microsoft Office PowerPoint</Application>
  <PresentationFormat>A4 Paper (210x297 mm)</PresentationFormat>
  <Paragraphs>104</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GE SS Text Light</vt:lpstr>
      <vt:lpstr>TheSans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calcium</dc:creator>
  <cp:lastModifiedBy>Aysha AlNeyadi</cp:lastModifiedBy>
  <cp:revision>102</cp:revision>
  <dcterms:created xsi:type="dcterms:W3CDTF">2017-12-14T08:17:01Z</dcterms:created>
  <dcterms:modified xsi:type="dcterms:W3CDTF">2018-11-15T07:10:46Z</dcterms:modified>
</cp:coreProperties>
</file>